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3" r:id="rId5"/>
    <p:sldId id="264" r:id="rId6"/>
    <p:sldId id="267" r:id="rId7"/>
    <p:sldId id="268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62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28F"/>
    <a:srgbClr val="FDE1C7"/>
    <a:srgbClr val="FDD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31" d="100"/>
          <a:sy n="31" d="100"/>
        </p:scale>
        <p:origin x="58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1599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36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75402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248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75720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48145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05938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–Manuel Macieira</a:t>
            </a:r>
          </a:p>
        </p:txBody>
      </p:sp>
      <p:sp>
        <p:nvSpPr>
          <p:cNvPr id="94" name="“Digite aqui uma citação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“Digite aqui uma citação.” </a:t>
            </a:r>
          </a:p>
        </p:txBody>
      </p:sp>
      <p:sp>
        <p:nvSpPr>
          <p:cNvPr id="9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sta da praia e do mar de uma duna de areia com vegetação rasteira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2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arça‑real em voo a baixa altitude sobre uma praia com uma pequena vedação em primeiro plano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Texto do título</a:t>
            </a:r>
          </a:p>
        </p:txBody>
      </p:sp>
      <p:sp>
        <p:nvSpPr>
          <p:cNvPr id="4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7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aminho de areia entre duas colinas que termina no mar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6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a 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minho de areia entre duas colinas que termina no mar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Garça‑real em voo a baixa altitude sobre uma praia com uma pequena vedação em primeiro plano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sta da praia e do mar de uma duna de areia com vegetação rasteira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jpe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.ulisboa.pt/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delação Geométrica e Generativa"/>
          <p:cNvSpPr txBox="1">
            <a:spLocks noGrp="1"/>
          </p:cNvSpPr>
          <p:nvPr>
            <p:ph type="subTitle" sz="quarter" idx="1"/>
          </p:nvPr>
        </p:nvSpPr>
        <p:spPr>
          <a:xfrm>
            <a:off x="253665" y="9753113"/>
            <a:ext cx="23876669" cy="1721334"/>
          </a:xfrm>
          <a:prstGeom prst="rect">
            <a:avLst/>
          </a:prstGeom>
          <a:effectLst>
            <a:outerShdw blurRad="165100" dist="107197" dir="2700000" rotWithShape="0">
              <a:schemeClr val="tx1">
                <a:alpha val="50000"/>
              </a:schemeClr>
            </a:outerShdw>
          </a:effectLst>
        </p:spPr>
        <p:txBody>
          <a:bodyPr>
            <a:normAutofit/>
          </a:bodyPr>
          <a:lstStyle>
            <a:lvl1pPr defTabSz="817244">
              <a:defRPr sz="10791" b="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GB" sz="10400" dirty="0" err="1">
                <a:solidFill>
                  <a:srgbClr val="FDE1C7"/>
                </a:solidFill>
              </a:rPr>
              <a:t>Representação</a:t>
            </a:r>
            <a:r>
              <a:rPr lang="en-GB" sz="10400" dirty="0">
                <a:solidFill>
                  <a:srgbClr val="FDE1C7"/>
                </a:solidFill>
              </a:rPr>
              <a:t> Digital        </a:t>
            </a:r>
            <a:r>
              <a:rPr lang="en-GB" sz="10400" dirty="0"/>
              <a:t>2023-2024</a:t>
            </a:r>
            <a:endParaRPr sz="10400" dirty="0"/>
          </a:p>
        </p:txBody>
      </p:sp>
      <p:grpSp>
        <p:nvGrpSpPr>
          <p:cNvPr id="124" name="Agrupar"/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20" name="Linha"/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1" name="Logotipo_Faculdade Arquitetura_UL_alta resoluá∆o_ white letters.jpg" descr="Logotipo_Faculdade Arquitetura_UL_alta resoluá∆o_ white letter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283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ULISBOA.jpg" descr="ULISBO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" name="Mestrado Integrado em Arquitectura…"/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D70953-4C28-C640-8B39-8EC9594B347E}"/>
              </a:ext>
            </a:extLst>
          </p:cNvPr>
          <p:cNvSpPr txBox="1"/>
          <p:nvPr/>
        </p:nvSpPr>
        <p:spPr>
          <a:xfrm>
            <a:off x="3470105" y="9538064"/>
            <a:ext cx="54143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2ª Objeto em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AutoCAD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3470105" y="10004075"/>
            <a:ext cx="541435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Continuação da planta da aula 04</a:t>
            </a:r>
          </a:p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Casa António Carlos Siza</a:t>
            </a:r>
          </a:p>
        </p:txBody>
      </p:sp>
      <p:sp>
        <p:nvSpPr>
          <p:cNvPr id="18" name="ÍNDICE">
            <a:extLst>
              <a:ext uri="{FF2B5EF4-FFF2-40B4-BE49-F238E27FC236}">
                <a16:creationId xmlns:a16="http://schemas.microsoft.com/office/drawing/2014/main" id="{718EDC85-AEC8-0EC2-787B-1BE3F319F578}"/>
              </a:ext>
            </a:extLst>
          </p:cNvPr>
          <p:cNvSpPr txBox="1"/>
          <p:nvPr/>
        </p:nvSpPr>
        <p:spPr>
          <a:xfrm>
            <a:off x="12534747" y="2291465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Comandos utilizados:</a:t>
            </a:r>
            <a:endParaRPr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97806D-12BB-5E24-4673-EC7A348C87B2}"/>
              </a:ext>
            </a:extLst>
          </p:cNvPr>
          <p:cNvSpPr txBox="1"/>
          <p:nvPr/>
        </p:nvSpPr>
        <p:spPr>
          <a:xfrm>
            <a:off x="12076396" y="3154832"/>
            <a:ext cx="10116976" cy="2677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BREAK</a:t>
            </a:r>
            <a:r>
              <a:rPr lang="pt-PT" sz="2800" dirty="0">
                <a:solidFill>
                  <a:schemeClr val="tx1"/>
                </a:solidFill>
              </a:rPr>
              <a:t> – “f” como ponto inicial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REMOVE</a:t>
            </a:r>
            <a:r>
              <a:rPr lang="pt-PT" sz="2800" dirty="0">
                <a:solidFill>
                  <a:schemeClr val="tx1"/>
                </a:solidFill>
              </a:rPr>
              <a:t> – remover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STRETCH</a:t>
            </a:r>
            <a:r>
              <a:rPr lang="pt-PT" sz="2800" dirty="0">
                <a:solidFill>
                  <a:schemeClr val="tx1"/>
                </a:solidFill>
              </a:rPr>
              <a:t> – esticar/alterar a medida numa direção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NEAREST</a:t>
            </a:r>
            <a:r>
              <a:rPr lang="pt-PT" sz="2800" dirty="0">
                <a:solidFill>
                  <a:schemeClr val="tx1"/>
                </a:solidFill>
              </a:rPr>
              <a:t> – escolha do ponto mais próximo (sem precisão)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DRAWORDER</a:t>
            </a:r>
            <a:r>
              <a:rPr lang="pt-PT" sz="2800" dirty="0">
                <a:solidFill>
                  <a:schemeClr val="tx1"/>
                </a:solidFill>
              </a:rPr>
              <a:t> – definir a ordem dos desenhos (f/h)</a:t>
            </a:r>
          </a:p>
        </p:txBody>
      </p:sp>
      <p:pic>
        <p:nvPicPr>
          <p:cNvPr id="6" name="Imagem 5" descr="Uma imagem com esboço, diagrama, desenho, Desenho técnico&#10;&#10;Descrição gerada automaticamente">
            <a:extLst>
              <a:ext uri="{FF2B5EF4-FFF2-40B4-BE49-F238E27FC236}">
                <a16:creationId xmlns:a16="http://schemas.microsoft.com/office/drawing/2014/main" id="{A3405407-DBA2-B062-65B8-DDF501A7E0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r="5622"/>
          <a:stretch/>
        </p:blipFill>
        <p:spPr>
          <a:xfrm>
            <a:off x="1097280" y="2880928"/>
            <a:ext cx="9734731" cy="637621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89249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me e Apelidos do Aluno">
            <a:extLst>
              <a:ext uri="{FF2B5EF4-FFF2-40B4-BE49-F238E27FC236}">
                <a16:creationId xmlns:a16="http://schemas.microsoft.com/office/drawing/2014/main" id="{7A52AEDE-CF91-E48C-6707-B89B5203BC13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ÍNDICE">
            <a:extLst>
              <a:ext uri="{FF2B5EF4-FFF2-40B4-BE49-F238E27FC236}">
                <a16:creationId xmlns:a16="http://schemas.microsoft.com/office/drawing/2014/main" id="{C2233767-471F-8AE4-C571-F57187CD260A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7" name="Agrupar">
            <a:extLst>
              <a:ext uri="{FF2B5EF4-FFF2-40B4-BE49-F238E27FC236}">
                <a16:creationId xmlns:a16="http://schemas.microsoft.com/office/drawing/2014/main" id="{6295A535-5EEE-AB3B-BB78-B2B3E225E1CC}"/>
              </a:ext>
            </a:extLst>
          </p:cNvPr>
          <p:cNvGrpSpPr/>
          <p:nvPr/>
        </p:nvGrpSpPr>
        <p:grpSpPr>
          <a:xfrm>
            <a:off x="253667" y="11671233"/>
            <a:ext cx="23876667" cy="2107064"/>
            <a:chOff x="0" y="0"/>
            <a:chExt cx="23876667" cy="1940104"/>
          </a:xfrm>
        </p:grpSpPr>
        <p:sp>
          <p:nvSpPr>
            <p:cNvPr id="8" name="Linha">
              <a:extLst>
                <a:ext uri="{FF2B5EF4-FFF2-40B4-BE49-F238E27FC236}">
                  <a16:creationId xmlns:a16="http://schemas.microsoft.com/office/drawing/2014/main" id="{2A6F44A3-8E1C-F273-0CE4-0CC2BC4BB05B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1FC16053-59B1-9F30-F402-6C3E51C8A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ULISBOA.jpg" descr="ULISBOA.jpg">
              <a:extLst>
                <a:ext uri="{FF2B5EF4-FFF2-40B4-BE49-F238E27FC236}">
                  <a16:creationId xmlns:a16="http://schemas.microsoft.com/office/drawing/2014/main" id="{61E42453-D28D-C498-BA4F-C05DF194B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MGeG">
              <a:extLst>
                <a:ext uri="{FF2B5EF4-FFF2-40B4-BE49-F238E27FC236}">
                  <a16:creationId xmlns:a16="http://schemas.microsoft.com/office/drawing/2014/main" id="{39CCC0D3-716E-3976-E5DB-9E783316E890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12" name="Mestrado Integrado em Arquitectura…">
              <a:extLst>
                <a:ext uri="{FF2B5EF4-FFF2-40B4-BE49-F238E27FC236}">
                  <a16:creationId xmlns:a16="http://schemas.microsoft.com/office/drawing/2014/main" id="{82A13E35-E3E6-C52E-0492-41A905C68064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13" name="Imagem 12" descr="Uma imagem com esboço, desenho, diagrama, arte&#10;&#10;Descrição gerada automaticamente">
            <a:extLst>
              <a:ext uri="{FF2B5EF4-FFF2-40B4-BE49-F238E27FC236}">
                <a16:creationId xmlns:a16="http://schemas.microsoft.com/office/drawing/2014/main" id="{FBCE9BB1-AF3C-FB05-20C5-B515187DE4A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11964"/>
          <a:stretch/>
        </p:blipFill>
        <p:spPr>
          <a:xfrm>
            <a:off x="1097280" y="2585436"/>
            <a:ext cx="7616628" cy="5212627"/>
          </a:xfrm>
          <a:prstGeom prst="rect">
            <a:avLst/>
          </a:prstGeom>
        </p:spPr>
      </p:pic>
      <p:sp>
        <p:nvSpPr>
          <p:cNvPr id="14" name="ÍNDICE">
            <a:extLst>
              <a:ext uri="{FF2B5EF4-FFF2-40B4-BE49-F238E27FC236}">
                <a16:creationId xmlns:a16="http://schemas.microsoft.com/office/drawing/2014/main" id="{A833F260-2B0D-7637-B2A2-6CBEEB4F4AA9}"/>
              </a:ext>
            </a:extLst>
          </p:cNvPr>
          <p:cNvSpPr txBox="1"/>
          <p:nvPr/>
        </p:nvSpPr>
        <p:spPr>
          <a:xfrm>
            <a:off x="1097280" y="8234663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Estudo da Casa António Carlos Siza:</a:t>
            </a:r>
            <a:endParaRPr sz="3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CF15AC9-F30C-D042-7F79-39781EEDD08F}"/>
              </a:ext>
            </a:extLst>
          </p:cNvPr>
          <p:cNvSpPr txBox="1"/>
          <p:nvPr/>
        </p:nvSpPr>
        <p:spPr>
          <a:xfrm>
            <a:off x="1097280" y="8884237"/>
            <a:ext cx="10191032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- Identificação de janelas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Apontamento de portas envidraçadas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Clarificação dos vãos existentes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Análise das fachadas - composição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5279672-F348-05CF-67C6-9BB89EED884A}"/>
              </a:ext>
            </a:extLst>
          </p:cNvPr>
          <p:cNvSpPr txBox="1"/>
          <p:nvPr/>
        </p:nvSpPr>
        <p:spPr>
          <a:xfrm>
            <a:off x="14779690" y="10354952"/>
            <a:ext cx="841792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Registo Fotográfico - Casa António Carlos Siza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4638556-F50F-EDB8-1697-39D87DE91251}"/>
              </a:ext>
            </a:extLst>
          </p:cNvPr>
          <p:cNvSpPr txBox="1"/>
          <p:nvPr/>
        </p:nvSpPr>
        <p:spPr>
          <a:xfrm>
            <a:off x="12786360" y="10737973"/>
            <a:ext cx="104072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1600" b="0" dirty="0">
                <a:solidFill>
                  <a:schemeClr val="bg1">
                    <a:lumMod val="65000"/>
                  </a:schemeClr>
                </a:solidFill>
              </a:rPr>
              <a:t>https://ofhouses.com/post/121334854820/189-%C3%A1lvaro-siza-house-ant%C3%B3nio-carlos-siza</a:t>
            </a:r>
          </a:p>
        </p:txBody>
      </p:sp>
      <p:pic>
        <p:nvPicPr>
          <p:cNvPr id="18" name="Imagem 17" descr="Uma imagem com esboço, desenho, Desenho técnico, Desenho de linha&#10;&#10;Descrição gerada automaticamente">
            <a:extLst>
              <a:ext uri="{FF2B5EF4-FFF2-40B4-BE49-F238E27FC236}">
                <a16:creationId xmlns:a16="http://schemas.microsoft.com/office/drawing/2014/main" id="{FB83A970-6CB8-2165-0367-148FE343D5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"/>
          <a:stretch/>
        </p:blipFill>
        <p:spPr>
          <a:xfrm>
            <a:off x="15552546" y="5044089"/>
            <a:ext cx="7641063" cy="5212627"/>
          </a:xfrm>
          <a:prstGeom prst="rect">
            <a:avLst/>
          </a:prstGeom>
        </p:spPr>
      </p:pic>
      <p:pic>
        <p:nvPicPr>
          <p:cNvPr id="19" name="Imagem 18" descr="Uma imagem com esboço, desenho, Desenho de linha, ilustração&#10;&#10;Descrição gerada automaticamente">
            <a:extLst>
              <a:ext uri="{FF2B5EF4-FFF2-40B4-BE49-F238E27FC236}">
                <a16:creationId xmlns:a16="http://schemas.microsoft.com/office/drawing/2014/main" id="{8F12E14C-4206-7AED-24BF-5453AE942F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9" b="5393"/>
          <a:stretch/>
        </p:blipFill>
        <p:spPr>
          <a:xfrm>
            <a:off x="15552546" y="1170431"/>
            <a:ext cx="7641063" cy="3644185"/>
          </a:xfrm>
          <a:prstGeom prst="rect">
            <a:avLst/>
          </a:prstGeom>
        </p:spPr>
      </p:pic>
      <p:pic>
        <p:nvPicPr>
          <p:cNvPr id="20" name="Imagem 19" descr="Uma imagem com esboço, desenho, arte, Desenho de linha&#10;&#10;Descrição gerada automaticamente">
            <a:extLst>
              <a:ext uri="{FF2B5EF4-FFF2-40B4-BE49-F238E27FC236}">
                <a16:creationId xmlns:a16="http://schemas.microsoft.com/office/drawing/2014/main" id="{CB071C42-1ADE-63F9-2424-D161153062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2" t="281" r="11302" b="-281"/>
          <a:stretch/>
        </p:blipFill>
        <p:spPr>
          <a:xfrm>
            <a:off x="10117742" y="5044089"/>
            <a:ext cx="5218010" cy="5206672"/>
          </a:xfrm>
          <a:prstGeom prst="rect">
            <a:avLst/>
          </a:prstGeom>
        </p:spPr>
      </p:pic>
      <p:pic>
        <p:nvPicPr>
          <p:cNvPr id="21" name="Imagem 20" descr="Uma imagem com caixa, em madeira, design&#10;&#10;Descrição gerada automaticamente">
            <a:extLst>
              <a:ext uri="{FF2B5EF4-FFF2-40B4-BE49-F238E27FC236}">
                <a16:creationId xmlns:a16="http://schemas.microsoft.com/office/drawing/2014/main" id="{45093C3B-6FD2-8C81-1D60-58F525B80C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r="3363"/>
          <a:stretch/>
        </p:blipFill>
        <p:spPr>
          <a:xfrm>
            <a:off x="10075744" y="1170431"/>
            <a:ext cx="5260008" cy="36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0495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esboço, desenho, diagrama, arte&#10;&#10;Descrição gerada automaticamente">
            <a:extLst>
              <a:ext uri="{FF2B5EF4-FFF2-40B4-BE49-F238E27FC236}">
                <a16:creationId xmlns:a16="http://schemas.microsoft.com/office/drawing/2014/main" id="{18646A92-BC8B-BE47-5941-322B02B03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11964"/>
          <a:stretch/>
        </p:blipFill>
        <p:spPr>
          <a:xfrm>
            <a:off x="1097280" y="2585436"/>
            <a:ext cx="7616628" cy="5212627"/>
          </a:xfrm>
          <a:prstGeom prst="rect">
            <a:avLst/>
          </a:prstGeom>
        </p:spPr>
      </p:pic>
      <p:pic>
        <p:nvPicPr>
          <p:cNvPr id="6" name="Imagem 5" descr="Uma imagem com céu, ar livre, árvore, propriedade&#10;&#10;Descrição gerada automaticamente">
            <a:extLst>
              <a:ext uri="{FF2B5EF4-FFF2-40B4-BE49-F238E27FC236}">
                <a16:creationId xmlns:a16="http://schemas.microsoft.com/office/drawing/2014/main" id="{4B2E4160-B162-AA34-B56B-7CFF3E5BA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6" t="-291" r="17476" b="291"/>
          <a:stretch/>
        </p:blipFill>
        <p:spPr>
          <a:xfrm>
            <a:off x="17287646" y="5810822"/>
            <a:ext cx="5905963" cy="4395150"/>
          </a:xfrm>
          <a:prstGeom prst="rect">
            <a:avLst/>
          </a:prstGeom>
        </p:spPr>
      </p:pic>
      <p:cxnSp>
        <p:nvCxnSpPr>
          <p:cNvPr id="7" name="Conexão: Curva 6">
            <a:extLst>
              <a:ext uri="{FF2B5EF4-FFF2-40B4-BE49-F238E27FC236}">
                <a16:creationId xmlns:a16="http://schemas.microsoft.com/office/drawing/2014/main" id="{5557295E-D9FB-3A3F-E1BA-96176FC1DD6B}"/>
              </a:ext>
            </a:extLst>
          </p:cNvPr>
          <p:cNvCxnSpPr>
            <a:cxnSpLocks/>
          </p:cNvCxnSpPr>
          <p:nvPr/>
        </p:nvCxnSpPr>
        <p:spPr>
          <a:xfrm>
            <a:off x="7669763" y="6031634"/>
            <a:ext cx="9778482" cy="1227582"/>
          </a:xfrm>
          <a:prstGeom prst="curvedConnector3">
            <a:avLst>
              <a:gd name="adj1" fmla="val 34351"/>
            </a:avLst>
          </a:prstGeom>
          <a:noFill/>
          <a:ln w="28575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Nome e Apelidos do Aluno">
            <a:extLst>
              <a:ext uri="{FF2B5EF4-FFF2-40B4-BE49-F238E27FC236}">
                <a16:creationId xmlns:a16="http://schemas.microsoft.com/office/drawing/2014/main" id="{17DE2C5D-E30D-0740-BA47-7CBEB7F2508E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245991C8-B34F-318D-94EE-2F2E920ADEC0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10" name="Agrupar">
            <a:extLst>
              <a:ext uri="{FF2B5EF4-FFF2-40B4-BE49-F238E27FC236}">
                <a16:creationId xmlns:a16="http://schemas.microsoft.com/office/drawing/2014/main" id="{554D68E1-F18E-0841-46BE-04C20C8D43DA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11" name="Linha">
              <a:extLst>
                <a:ext uri="{FF2B5EF4-FFF2-40B4-BE49-F238E27FC236}">
                  <a16:creationId xmlns:a16="http://schemas.microsoft.com/office/drawing/2014/main" id="{F775BD95-76DB-7D2D-2057-F8A9493D6C93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4DC8E77C-974D-0E9C-8AB0-82C403BBB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ULISBOA.jpg" descr="ULISBOA.jpg">
              <a:extLst>
                <a:ext uri="{FF2B5EF4-FFF2-40B4-BE49-F238E27FC236}">
                  <a16:creationId xmlns:a16="http://schemas.microsoft.com/office/drawing/2014/main" id="{D10CFD69-CDC0-C9AD-1F2D-6259247BF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MGeG">
              <a:extLst>
                <a:ext uri="{FF2B5EF4-FFF2-40B4-BE49-F238E27FC236}">
                  <a16:creationId xmlns:a16="http://schemas.microsoft.com/office/drawing/2014/main" id="{ECB73EA7-2369-335F-92A3-24961740B08F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15" name="Mestrado Integrado em Arquitectura…">
              <a:extLst>
                <a:ext uri="{FF2B5EF4-FFF2-40B4-BE49-F238E27FC236}">
                  <a16:creationId xmlns:a16="http://schemas.microsoft.com/office/drawing/2014/main" id="{319332B4-49D7-FB9E-5249-79D9CEDCD844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16" name="Imagem 15" descr="Uma imagem com preto e branco, céu, ar livre, árvore&#10;&#10;Descrição gerada automaticamente">
            <a:extLst>
              <a:ext uri="{FF2B5EF4-FFF2-40B4-BE49-F238E27FC236}">
                <a16:creationId xmlns:a16="http://schemas.microsoft.com/office/drawing/2014/main" id="{9C4FDB78-F148-EEB9-DE9B-96B0157C07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r="11978"/>
          <a:stretch/>
        </p:blipFill>
        <p:spPr>
          <a:xfrm>
            <a:off x="17287646" y="1099225"/>
            <a:ext cx="5905963" cy="4357329"/>
          </a:xfrm>
          <a:prstGeom prst="rect">
            <a:avLst/>
          </a:prstGeom>
        </p:spPr>
      </p:pic>
      <p:pic>
        <p:nvPicPr>
          <p:cNvPr id="17" name="Imagem 16" descr="Uma imagem com ar livre, céu, edifício, árvore&#10;&#10;Descrição gerada automaticamente">
            <a:extLst>
              <a:ext uri="{FF2B5EF4-FFF2-40B4-BE49-F238E27FC236}">
                <a16:creationId xmlns:a16="http://schemas.microsoft.com/office/drawing/2014/main" id="{103867D9-8B04-EC4B-0332-8C6E8A355D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4"/>
          <a:stretch/>
        </p:blipFill>
        <p:spPr>
          <a:xfrm>
            <a:off x="11495314" y="1099225"/>
            <a:ext cx="5515597" cy="911955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BE2EFF2-6BE3-2177-1A0D-544A8C99F988}"/>
              </a:ext>
            </a:extLst>
          </p:cNvPr>
          <p:cNvSpPr/>
          <p:nvPr/>
        </p:nvSpPr>
        <p:spPr>
          <a:xfrm>
            <a:off x="7669763" y="4417354"/>
            <a:ext cx="1063394" cy="1143692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9" name="Conexão: Curva 18">
            <a:extLst>
              <a:ext uri="{FF2B5EF4-FFF2-40B4-BE49-F238E27FC236}">
                <a16:creationId xmlns:a16="http://schemas.microsoft.com/office/drawing/2014/main" id="{CADB2D96-61DF-63D0-C96F-19BF77FFEEA8}"/>
              </a:ext>
            </a:extLst>
          </p:cNvPr>
          <p:cNvCxnSpPr>
            <a:cxnSpLocks/>
          </p:cNvCxnSpPr>
          <p:nvPr/>
        </p:nvCxnSpPr>
        <p:spPr>
          <a:xfrm>
            <a:off x="9009892" y="4989200"/>
            <a:ext cx="4062610" cy="1141730"/>
          </a:xfrm>
          <a:prstGeom prst="curvedConnector3">
            <a:avLst/>
          </a:prstGeom>
          <a:noFill/>
          <a:ln w="28575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E30C7C5E-3C61-320F-2C14-B5D96DB1018B}"/>
              </a:ext>
            </a:extLst>
          </p:cNvPr>
          <p:cNvSpPr/>
          <p:nvPr/>
        </p:nvSpPr>
        <p:spPr>
          <a:xfrm>
            <a:off x="19131127" y="1845213"/>
            <a:ext cx="2481943" cy="2924167"/>
          </a:xfrm>
          <a:prstGeom prst="rect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04C065-1AF3-F7F6-B898-9EBA1DDEAF5B}"/>
              </a:ext>
            </a:extLst>
          </p:cNvPr>
          <p:cNvSpPr/>
          <p:nvPr/>
        </p:nvSpPr>
        <p:spPr>
          <a:xfrm>
            <a:off x="19653272" y="6031634"/>
            <a:ext cx="2149152" cy="2361705"/>
          </a:xfrm>
          <a:prstGeom prst="rect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ÍNDICE">
            <a:extLst>
              <a:ext uri="{FF2B5EF4-FFF2-40B4-BE49-F238E27FC236}">
                <a16:creationId xmlns:a16="http://schemas.microsoft.com/office/drawing/2014/main" id="{1AD59209-549D-AA47-3D00-8D32F45B5793}"/>
              </a:ext>
            </a:extLst>
          </p:cNvPr>
          <p:cNvSpPr txBox="1"/>
          <p:nvPr/>
        </p:nvSpPr>
        <p:spPr>
          <a:xfrm>
            <a:off x="1097280" y="8234663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Estudo da Casa António Carlos Siza:</a:t>
            </a:r>
            <a:endParaRPr sz="32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2D181FF-30F9-31F4-EE02-3DAFF54C622E}"/>
              </a:ext>
            </a:extLst>
          </p:cNvPr>
          <p:cNvSpPr txBox="1"/>
          <p:nvPr/>
        </p:nvSpPr>
        <p:spPr>
          <a:xfrm>
            <a:off x="1097280" y="8884237"/>
            <a:ext cx="10191032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rgbClr val="FF0000"/>
                </a:solidFill>
              </a:rPr>
              <a:t>3 portas envidraçadas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porta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C27933D-A62E-C305-A79F-37971C8CD2A4}"/>
              </a:ext>
            </a:extLst>
          </p:cNvPr>
          <p:cNvSpPr txBox="1"/>
          <p:nvPr/>
        </p:nvSpPr>
        <p:spPr>
          <a:xfrm>
            <a:off x="14779690" y="10354952"/>
            <a:ext cx="841792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Registo Fotográfico - Casa António Carlos Siza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EA70B3B-27B1-4CE8-E13E-3DF04A57EAD9}"/>
              </a:ext>
            </a:extLst>
          </p:cNvPr>
          <p:cNvSpPr txBox="1"/>
          <p:nvPr/>
        </p:nvSpPr>
        <p:spPr>
          <a:xfrm>
            <a:off x="12786360" y="10737973"/>
            <a:ext cx="104072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1600" b="0" dirty="0">
                <a:solidFill>
                  <a:schemeClr val="bg1">
                    <a:lumMod val="65000"/>
                  </a:schemeClr>
                </a:solidFill>
              </a:rPr>
              <a:t>https://ofhouses.com/post/121334854820/189-%C3%A1lvaro-siza-house-ant%C3%B3nio-carlos-siza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F95DDE-79E9-31B0-14BD-957E5B40AF2B}"/>
              </a:ext>
            </a:extLst>
          </p:cNvPr>
          <p:cNvSpPr/>
          <p:nvPr/>
        </p:nvSpPr>
        <p:spPr>
          <a:xfrm>
            <a:off x="6452897" y="5508279"/>
            <a:ext cx="885942" cy="873860"/>
          </a:xfrm>
          <a:prstGeom prst="ellipse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D19D0262-BCB9-2BA6-24A3-6E60B2862439}"/>
              </a:ext>
            </a:extLst>
          </p:cNvPr>
          <p:cNvSpPr/>
          <p:nvPr/>
        </p:nvSpPr>
        <p:spPr>
          <a:xfrm>
            <a:off x="17743179" y="6541583"/>
            <a:ext cx="918045" cy="1140647"/>
          </a:xfrm>
          <a:prstGeom prst="rect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0519205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me e Apelidos do Aluno">
            <a:extLst>
              <a:ext uri="{FF2B5EF4-FFF2-40B4-BE49-F238E27FC236}">
                <a16:creationId xmlns:a16="http://schemas.microsoft.com/office/drawing/2014/main" id="{B5B2603B-E36F-608D-0053-1F0089F618B6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ÍNDICE">
            <a:extLst>
              <a:ext uri="{FF2B5EF4-FFF2-40B4-BE49-F238E27FC236}">
                <a16:creationId xmlns:a16="http://schemas.microsoft.com/office/drawing/2014/main" id="{C1DBC2D2-DDFB-F693-74A9-56DF5AC56677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7" name="Agrupar">
            <a:extLst>
              <a:ext uri="{FF2B5EF4-FFF2-40B4-BE49-F238E27FC236}">
                <a16:creationId xmlns:a16="http://schemas.microsoft.com/office/drawing/2014/main" id="{BB29F37D-C545-4113-AF5A-A450226B75AE}"/>
              </a:ext>
            </a:extLst>
          </p:cNvPr>
          <p:cNvGrpSpPr/>
          <p:nvPr/>
        </p:nvGrpSpPr>
        <p:grpSpPr>
          <a:xfrm>
            <a:off x="253667" y="11671233"/>
            <a:ext cx="23876667" cy="2107064"/>
            <a:chOff x="0" y="0"/>
            <a:chExt cx="23876667" cy="1940104"/>
          </a:xfrm>
        </p:grpSpPr>
        <p:sp>
          <p:nvSpPr>
            <p:cNvPr id="8" name="Linha">
              <a:extLst>
                <a:ext uri="{FF2B5EF4-FFF2-40B4-BE49-F238E27FC236}">
                  <a16:creationId xmlns:a16="http://schemas.microsoft.com/office/drawing/2014/main" id="{A5213840-0B6B-17EB-8E0D-3C5DA19F44DD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855064A9-58A0-B74D-71E1-165D85D7B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ULISBOA.jpg" descr="ULISBOA.jpg">
              <a:extLst>
                <a:ext uri="{FF2B5EF4-FFF2-40B4-BE49-F238E27FC236}">
                  <a16:creationId xmlns:a16="http://schemas.microsoft.com/office/drawing/2014/main" id="{CFE9999C-A2AE-6678-9FC7-27C6B02B4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MGeG">
              <a:extLst>
                <a:ext uri="{FF2B5EF4-FFF2-40B4-BE49-F238E27FC236}">
                  <a16:creationId xmlns:a16="http://schemas.microsoft.com/office/drawing/2014/main" id="{2DC81F53-3D61-5CAB-91B1-C935F4E03D2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12" name="Mestrado Integrado em Arquitectura…">
              <a:extLst>
                <a:ext uri="{FF2B5EF4-FFF2-40B4-BE49-F238E27FC236}">
                  <a16:creationId xmlns:a16="http://schemas.microsoft.com/office/drawing/2014/main" id="{65969D30-791C-4B12-E4E6-8D6C25044EAB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13" name="Imagem 12" descr="Uma imagem com esboço, desenho, diagrama, arte&#10;&#10;Descrição gerada automaticamente">
            <a:extLst>
              <a:ext uri="{FF2B5EF4-FFF2-40B4-BE49-F238E27FC236}">
                <a16:creationId xmlns:a16="http://schemas.microsoft.com/office/drawing/2014/main" id="{3DAAFED6-CB11-DE02-C736-A424179FBC8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11964"/>
          <a:stretch/>
        </p:blipFill>
        <p:spPr>
          <a:xfrm>
            <a:off x="1097280" y="2585436"/>
            <a:ext cx="7616628" cy="521262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BFC69F7-6A81-4B8C-21FE-07FDF33CD361}"/>
              </a:ext>
            </a:extLst>
          </p:cNvPr>
          <p:cNvSpPr/>
          <p:nvPr/>
        </p:nvSpPr>
        <p:spPr>
          <a:xfrm rot="19167592">
            <a:off x="2266841" y="5206256"/>
            <a:ext cx="1180938" cy="876145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ÍNDICE">
            <a:extLst>
              <a:ext uri="{FF2B5EF4-FFF2-40B4-BE49-F238E27FC236}">
                <a16:creationId xmlns:a16="http://schemas.microsoft.com/office/drawing/2014/main" id="{30C9389C-CDB4-BAFB-C88B-591219BF6CB6}"/>
              </a:ext>
            </a:extLst>
          </p:cNvPr>
          <p:cNvSpPr txBox="1"/>
          <p:nvPr/>
        </p:nvSpPr>
        <p:spPr>
          <a:xfrm>
            <a:off x="1097280" y="8234663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Estudo da Casa António Carlos Siza:</a:t>
            </a:r>
            <a:endParaRPr sz="32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9A91AD1-720F-BAE2-CEC6-3A93DE265051}"/>
              </a:ext>
            </a:extLst>
          </p:cNvPr>
          <p:cNvSpPr txBox="1"/>
          <p:nvPr/>
        </p:nvSpPr>
        <p:spPr>
          <a:xfrm>
            <a:off x="1097280" y="8884237"/>
            <a:ext cx="10191032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rgbClr val="FF0000"/>
                </a:solidFill>
              </a:rPr>
              <a:t>2 portas envidraçadas e 1 janela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janela e 1 porta envidraçada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chemeClr val="accent4">
                    <a:lumMod val="75000"/>
                  </a:schemeClr>
                </a:solidFill>
              </a:rPr>
              <a:t>2 janelas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38105BA-B4C1-D3AF-0823-5EF7EED6A7AD}"/>
              </a:ext>
            </a:extLst>
          </p:cNvPr>
          <p:cNvSpPr txBox="1"/>
          <p:nvPr/>
        </p:nvSpPr>
        <p:spPr>
          <a:xfrm>
            <a:off x="14779690" y="10354952"/>
            <a:ext cx="841792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Registo Fotográfico - Casa António Carlos Siza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3A8571A-643E-7D44-ACC5-8F92F81C289A}"/>
              </a:ext>
            </a:extLst>
          </p:cNvPr>
          <p:cNvSpPr txBox="1"/>
          <p:nvPr/>
        </p:nvSpPr>
        <p:spPr>
          <a:xfrm>
            <a:off x="12786360" y="10737973"/>
            <a:ext cx="104072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1600" b="0" dirty="0">
                <a:solidFill>
                  <a:schemeClr val="bg1">
                    <a:lumMod val="65000"/>
                  </a:schemeClr>
                </a:solidFill>
              </a:rPr>
              <a:t>https://ofhouses.com/post/121334854820/189-%C3%A1lvaro-siza-house-ant%C3%B3nio-carlos-siza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B5D2CA4-5100-B52C-16A5-D59414A89005}"/>
              </a:ext>
            </a:extLst>
          </p:cNvPr>
          <p:cNvSpPr/>
          <p:nvPr/>
        </p:nvSpPr>
        <p:spPr>
          <a:xfrm>
            <a:off x="3291840" y="4506853"/>
            <a:ext cx="831275" cy="698474"/>
          </a:xfrm>
          <a:prstGeom prst="ellipse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0" name="Imagem 19" descr="Uma imagem com preto e branco, planta, ar livre, edifício&#10;&#10;Descrição gerada automaticamente">
            <a:extLst>
              <a:ext uri="{FF2B5EF4-FFF2-40B4-BE49-F238E27FC236}">
                <a16:creationId xmlns:a16="http://schemas.microsoft.com/office/drawing/2014/main" id="{AD4ACA3A-BE8F-2845-1484-0EDAE610BB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b="15283"/>
          <a:stretch/>
        </p:blipFill>
        <p:spPr>
          <a:xfrm>
            <a:off x="16442575" y="5969209"/>
            <a:ext cx="6637065" cy="4215053"/>
          </a:xfrm>
          <a:prstGeom prst="rect">
            <a:avLst/>
          </a:prstGeom>
        </p:spPr>
      </p:pic>
      <p:pic>
        <p:nvPicPr>
          <p:cNvPr id="21" name="Imagem 20" descr="Uma imagem com papel, Produto em papel, livro, carta&#10;&#10;Descrição gerada automaticamente">
            <a:extLst>
              <a:ext uri="{FF2B5EF4-FFF2-40B4-BE49-F238E27FC236}">
                <a16:creationId xmlns:a16="http://schemas.microsoft.com/office/drawing/2014/main" id="{86B01C51-99DB-089A-C4B6-CCEDBB87D1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28759" r="3004" b="31035"/>
          <a:stretch/>
        </p:blipFill>
        <p:spPr>
          <a:xfrm>
            <a:off x="16442575" y="1480325"/>
            <a:ext cx="6637065" cy="4235069"/>
          </a:xfrm>
          <a:prstGeom prst="rect">
            <a:avLst/>
          </a:prstGeom>
        </p:spPr>
      </p:pic>
      <p:cxnSp>
        <p:nvCxnSpPr>
          <p:cNvPr id="22" name="Conexão: Curva 21">
            <a:extLst>
              <a:ext uri="{FF2B5EF4-FFF2-40B4-BE49-F238E27FC236}">
                <a16:creationId xmlns:a16="http://schemas.microsoft.com/office/drawing/2014/main" id="{2DB79433-28AA-1819-E730-AE14AE19676C}"/>
              </a:ext>
            </a:extLst>
          </p:cNvPr>
          <p:cNvCxnSpPr>
            <a:cxnSpLocks/>
          </p:cNvCxnSpPr>
          <p:nvPr/>
        </p:nvCxnSpPr>
        <p:spPr>
          <a:xfrm>
            <a:off x="3438203" y="5857058"/>
            <a:ext cx="14832336" cy="3880915"/>
          </a:xfrm>
          <a:prstGeom prst="curvedConnector3">
            <a:avLst>
              <a:gd name="adj1" fmla="val 50000"/>
            </a:avLst>
          </a:prstGeom>
          <a:noFill/>
          <a:ln w="28575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BA03B920-66BE-9FED-90E9-4188E3A97C3C}"/>
              </a:ext>
            </a:extLst>
          </p:cNvPr>
          <p:cNvSpPr/>
          <p:nvPr/>
        </p:nvSpPr>
        <p:spPr>
          <a:xfrm>
            <a:off x="20166680" y="2992578"/>
            <a:ext cx="1396540" cy="2084668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044618B-8648-0D7D-B0ED-C275436E2D48}"/>
              </a:ext>
            </a:extLst>
          </p:cNvPr>
          <p:cNvSpPr/>
          <p:nvPr/>
        </p:nvSpPr>
        <p:spPr>
          <a:xfrm rot="21372342">
            <a:off x="4222865" y="4506853"/>
            <a:ext cx="1030776" cy="406731"/>
          </a:xfrm>
          <a:prstGeom prst="ellipse">
            <a:avLst/>
          </a:prstGeom>
          <a:noFill/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0BBB6A3-7D33-6FA1-7482-DCB886E5F3D6}"/>
              </a:ext>
            </a:extLst>
          </p:cNvPr>
          <p:cNvSpPr/>
          <p:nvPr/>
        </p:nvSpPr>
        <p:spPr>
          <a:xfrm>
            <a:off x="19176504" y="3331170"/>
            <a:ext cx="593600" cy="1142023"/>
          </a:xfrm>
          <a:prstGeom prst="rect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7DD14856-846D-7EB5-B73F-EF63291758E1}"/>
              </a:ext>
            </a:extLst>
          </p:cNvPr>
          <p:cNvSpPr/>
          <p:nvPr/>
        </p:nvSpPr>
        <p:spPr>
          <a:xfrm>
            <a:off x="17440102" y="7647709"/>
            <a:ext cx="676156" cy="1707243"/>
          </a:xfrm>
          <a:prstGeom prst="rect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CDA6906-67DF-75DF-3EAC-F119E8710972}"/>
              </a:ext>
            </a:extLst>
          </p:cNvPr>
          <p:cNvSpPr/>
          <p:nvPr/>
        </p:nvSpPr>
        <p:spPr>
          <a:xfrm>
            <a:off x="18526991" y="7523018"/>
            <a:ext cx="1485900" cy="2477666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D144B3D-A4E8-6A3B-44EF-D4D1CEB8D99C}"/>
              </a:ext>
            </a:extLst>
          </p:cNvPr>
          <p:cNvSpPr/>
          <p:nvPr/>
        </p:nvSpPr>
        <p:spPr>
          <a:xfrm>
            <a:off x="18246436" y="7647709"/>
            <a:ext cx="406829" cy="1454727"/>
          </a:xfrm>
          <a:prstGeom prst="rect">
            <a:avLst/>
          </a:prstGeom>
          <a:noFill/>
          <a:ln w="28575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9" name="Imagem 28" descr="Uma imagem com edifício, interior, porta, janela&#10;&#10;Descrição gerada automaticamente">
            <a:extLst>
              <a:ext uri="{FF2B5EF4-FFF2-40B4-BE49-F238E27FC236}">
                <a16:creationId xmlns:a16="http://schemas.microsoft.com/office/drawing/2014/main" id="{3E748311-D7CA-346C-8149-1C2E062E42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r="12294"/>
          <a:stretch/>
        </p:blipFill>
        <p:spPr>
          <a:xfrm>
            <a:off x="11611914" y="1488827"/>
            <a:ext cx="4633334" cy="8703931"/>
          </a:xfrm>
          <a:prstGeom prst="rect">
            <a:avLst/>
          </a:prstGeom>
        </p:spPr>
      </p:pic>
      <p:cxnSp>
        <p:nvCxnSpPr>
          <p:cNvPr id="30" name="Conexão: Curva 29">
            <a:extLst>
              <a:ext uri="{FF2B5EF4-FFF2-40B4-BE49-F238E27FC236}">
                <a16:creationId xmlns:a16="http://schemas.microsoft.com/office/drawing/2014/main" id="{BD267830-99C6-9DE9-3B1A-60B093BF6DE1}"/>
              </a:ext>
            </a:extLst>
          </p:cNvPr>
          <p:cNvCxnSpPr>
            <a:cxnSpLocks/>
          </p:cNvCxnSpPr>
          <p:nvPr/>
        </p:nvCxnSpPr>
        <p:spPr>
          <a:xfrm>
            <a:off x="4237317" y="5017774"/>
            <a:ext cx="10459248" cy="623404"/>
          </a:xfrm>
          <a:prstGeom prst="curvedConnector3">
            <a:avLst>
              <a:gd name="adj1" fmla="val 50000"/>
            </a:avLst>
          </a:prstGeom>
          <a:noFill/>
          <a:ln w="28575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exão: Curva 30">
            <a:extLst>
              <a:ext uri="{FF2B5EF4-FFF2-40B4-BE49-F238E27FC236}">
                <a16:creationId xmlns:a16="http://schemas.microsoft.com/office/drawing/2014/main" id="{A5F3F1DF-C5EA-234A-A460-B56D93C9B174}"/>
              </a:ext>
            </a:extLst>
          </p:cNvPr>
          <p:cNvCxnSpPr>
            <a:cxnSpLocks/>
          </p:cNvCxnSpPr>
          <p:nvPr/>
        </p:nvCxnSpPr>
        <p:spPr>
          <a:xfrm>
            <a:off x="5380171" y="4654182"/>
            <a:ext cx="7057842" cy="456766"/>
          </a:xfrm>
          <a:prstGeom prst="curvedConnector3">
            <a:avLst>
              <a:gd name="adj1" fmla="val 58951"/>
            </a:avLst>
          </a:prstGeom>
          <a:noFill/>
          <a:ln w="28575" cap="flat">
            <a:solidFill>
              <a:schemeClr val="accent4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0114572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e Apelidos do Aluno">
            <a:extLst>
              <a:ext uri="{FF2B5EF4-FFF2-40B4-BE49-F238E27FC236}">
                <a16:creationId xmlns:a16="http://schemas.microsoft.com/office/drawing/2014/main" id="{A0D70A4D-8FA2-417E-16D3-1D6C331F2914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ÍNDICE">
            <a:extLst>
              <a:ext uri="{FF2B5EF4-FFF2-40B4-BE49-F238E27FC236}">
                <a16:creationId xmlns:a16="http://schemas.microsoft.com/office/drawing/2014/main" id="{C13B30E4-859A-9DCB-6EBC-8F7675904EDD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4" name="Agrupar">
            <a:extLst>
              <a:ext uri="{FF2B5EF4-FFF2-40B4-BE49-F238E27FC236}">
                <a16:creationId xmlns:a16="http://schemas.microsoft.com/office/drawing/2014/main" id="{8FE24639-BB78-BD50-C27B-BD7A885D6A73}"/>
              </a:ext>
            </a:extLst>
          </p:cNvPr>
          <p:cNvGrpSpPr/>
          <p:nvPr/>
        </p:nvGrpSpPr>
        <p:grpSpPr>
          <a:xfrm>
            <a:off x="253667" y="11671233"/>
            <a:ext cx="23876667" cy="2107064"/>
            <a:chOff x="0" y="0"/>
            <a:chExt cx="23876667" cy="1940104"/>
          </a:xfrm>
        </p:grpSpPr>
        <p:sp>
          <p:nvSpPr>
            <p:cNvPr id="5" name="Linha">
              <a:extLst>
                <a:ext uri="{FF2B5EF4-FFF2-40B4-BE49-F238E27FC236}">
                  <a16:creationId xmlns:a16="http://schemas.microsoft.com/office/drawing/2014/main" id="{43084C4D-91CA-2A7C-0B37-B1418846723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6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5D527CC2-8FD6-D090-DC4C-BD1916F6F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ULISBOA.jpg" descr="ULISBOA.jpg">
              <a:extLst>
                <a:ext uri="{FF2B5EF4-FFF2-40B4-BE49-F238E27FC236}">
                  <a16:creationId xmlns:a16="http://schemas.microsoft.com/office/drawing/2014/main" id="{7560C797-3692-652A-CC0A-998B34B37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" name="MGeG">
              <a:extLst>
                <a:ext uri="{FF2B5EF4-FFF2-40B4-BE49-F238E27FC236}">
                  <a16:creationId xmlns:a16="http://schemas.microsoft.com/office/drawing/2014/main" id="{4D3BB978-58A4-D29D-C7BA-A0167187BA71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9" name="Mestrado Integrado em Arquitectura…">
              <a:extLst>
                <a:ext uri="{FF2B5EF4-FFF2-40B4-BE49-F238E27FC236}">
                  <a16:creationId xmlns:a16="http://schemas.microsoft.com/office/drawing/2014/main" id="{96D7FD84-3665-AA06-5EEC-790D9ADA0FE6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10" name="Imagem 9" descr="Uma imagem com esboço, desenho, diagrama, arte&#10;&#10;Descrição gerada automaticamente">
            <a:extLst>
              <a:ext uri="{FF2B5EF4-FFF2-40B4-BE49-F238E27FC236}">
                <a16:creationId xmlns:a16="http://schemas.microsoft.com/office/drawing/2014/main" id="{FD680658-E74F-56FA-17CA-CDC37BB385E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11964"/>
          <a:stretch/>
        </p:blipFill>
        <p:spPr>
          <a:xfrm>
            <a:off x="1097280" y="2585436"/>
            <a:ext cx="7616628" cy="521262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6EA6B2C-6284-2250-52AC-E08BD67662B5}"/>
              </a:ext>
            </a:extLst>
          </p:cNvPr>
          <p:cNvSpPr/>
          <p:nvPr/>
        </p:nvSpPr>
        <p:spPr>
          <a:xfrm rot="19167592">
            <a:off x="2266841" y="5206256"/>
            <a:ext cx="1180938" cy="876145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ÍNDICE">
            <a:extLst>
              <a:ext uri="{FF2B5EF4-FFF2-40B4-BE49-F238E27FC236}">
                <a16:creationId xmlns:a16="http://schemas.microsoft.com/office/drawing/2014/main" id="{40EDCD0D-1489-F11D-F53A-0FA1A1D63A24}"/>
              </a:ext>
            </a:extLst>
          </p:cNvPr>
          <p:cNvSpPr txBox="1"/>
          <p:nvPr/>
        </p:nvSpPr>
        <p:spPr>
          <a:xfrm>
            <a:off x="1097280" y="8234663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Estudo da Casa António Carlos Siza:</a:t>
            </a:r>
            <a:endParaRPr sz="32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8BF386A-38FF-50E4-3481-836175343108}"/>
              </a:ext>
            </a:extLst>
          </p:cNvPr>
          <p:cNvSpPr txBox="1"/>
          <p:nvPr/>
        </p:nvSpPr>
        <p:spPr>
          <a:xfrm>
            <a:off x="1097280" y="8884237"/>
            <a:ext cx="10191032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rgbClr val="FF0000"/>
                </a:solidFill>
              </a:rPr>
              <a:t>2 portas envidraçadas e 1 janela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janela e 1 porta envidraçada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chemeClr val="accent4">
                    <a:lumMod val="75000"/>
                  </a:schemeClr>
                </a:solidFill>
              </a:rPr>
              <a:t>2 janelas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B542C9-E701-8448-E033-84FC929EF5B7}"/>
              </a:ext>
            </a:extLst>
          </p:cNvPr>
          <p:cNvSpPr txBox="1"/>
          <p:nvPr/>
        </p:nvSpPr>
        <p:spPr>
          <a:xfrm>
            <a:off x="14779690" y="10354952"/>
            <a:ext cx="841792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Registo Fotográfico - Casa António Carlos Siza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A565E55-A005-B0E3-5449-DDC303386C85}"/>
              </a:ext>
            </a:extLst>
          </p:cNvPr>
          <p:cNvSpPr txBox="1"/>
          <p:nvPr/>
        </p:nvSpPr>
        <p:spPr>
          <a:xfrm>
            <a:off x="12786360" y="10737973"/>
            <a:ext cx="104072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1600" b="0" dirty="0">
                <a:solidFill>
                  <a:schemeClr val="bg1">
                    <a:lumMod val="65000"/>
                  </a:schemeClr>
                </a:solidFill>
              </a:rPr>
              <a:t>https://ofhouses.com/post/121334854820/189-%C3%A1lvaro-siza-house-ant%C3%B3nio-carlos-siza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7AD440-3EC8-0B32-DECE-7ED907B5DD36}"/>
              </a:ext>
            </a:extLst>
          </p:cNvPr>
          <p:cNvSpPr/>
          <p:nvPr/>
        </p:nvSpPr>
        <p:spPr>
          <a:xfrm>
            <a:off x="3291840" y="4506853"/>
            <a:ext cx="831275" cy="698474"/>
          </a:xfrm>
          <a:prstGeom prst="ellipse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7" name="Imagem 16" descr="Uma imagem com preto e branco, planta, ar livre, edifício&#10;&#10;Descrição gerada automaticamente">
            <a:extLst>
              <a:ext uri="{FF2B5EF4-FFF2-40B4-BE49-F238E27FC236}">
                <a16:creationId xmlns:a16="http://schemas.microsoft.com/office/drawing/2014/main" id="{EC9538E5-72FC-8D7F-B970-3ACA83293A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b="15283"/>
          <a:stretch/>
        </p:blipFill>
        <p:spPr>
          <a:xfrm>
            <a:off x="16442575" y="5969209"/>
            <a:ext cx="6637065" cy="4215053"/>
          </a:xfrm>
          <a:prstGeom prst="rect">
            <a:avLst/>
          </a:prstGeom>
        </p:spPr>
      </p:pic>
      <p:pic>
        <p:nvPicPr>
          <p:cNvPr id="18" name="Imagem 17" descr="Uma imagem com papel, Produto em papel, livro, carta&#10;&#10;Descrição gerada automaticamente">
            <a:extLst>
              <a:ext uri="{FF2B5EF4-FFF2-40B4-BE49-F238E27FC236}">
                <a16:creationId xmlns:a16="http://schemas.microsoft.com/office/drawing/2014/main" id="{CB4D0F82-EF92-861F-3A88-9B8E664A53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t="28759" r="3004" b="31035"/>
          <a:stretch/>
        </p:blipFill>
        <p:spPr>
          <a:xfrm>
            <a:off x="16442575" y="1480325"/>
            <a:ext cx="6637065" cy="4235069"/>
          </a:xfrm>
          <a:prstGeom prst="rect">
            <a:avLst/>
          </a:prstGeom>
        </p:spPr>
      </p:pic>
      <p:cxnSp>
        <p:nvCxnSpPr>
          <p:cNvPr id="19" name="Conexão: Curva 18">
            <a:extLst>
              <a:ext uri="{FF2B5EF4-FFF2-40B4-BE49-F238E27FC236}">
                <a16:creationId xmlns:a16="http://schemas.microsoft.com/office/drawing/2014/main" id="{F35240DC-97CA-AAF1-781F-5D76C833DFEB}"/>
              </a:ext>
            </a:extLst>
          </p:cNvPr>
          <p:cNvCxnSpPr>
            <a:cxnSpLocks/>
          </p:cNvCxnSpPr>
          <p:nvPr/>
        </p:nvCxnSpPr>
        <p:spPr>
          <a:xfrm>
            <a:off x="3438203" y="5857058"/>
            <a:ext cx="14832336" cy="3880915"/>
          </a:xfrm>
          <a:prstGeom prst="curvedConnector3">
            <a:avLst>
              <a:gd name="adj1" fmla="val 50000"/>
            </a:avLst>
          </a:prstGeom>
          <a:noFill/>
          <a:ln w="28575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153C33D7-9412-7F5B-03ED-6E96B524CB16}"/>
              </a:ext>
            </a:extLst>
          </p:cNvPr>
          <p:cNvSpPr/>
          <p:nvPr/>
        </p:nvSpPr>
        <p:spPr>
          <a:xfrm>
            <a:off x="20166680" y="2992578"/>
            <a:ext cx="1396540" cy="2084668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0C5755-7EFF-9363-4806-08D9050DE88A}"/>
              </a:ext>
            </a:extLst>
          </p:cNvPr>
          <p:cNvSpPr/>
          <p:nvPr/>
        </p:nvSpPr>
        <p:spPr>
          <a:xfrm rot="21372342">
            <a:off x="4222865" y="4506853"/>
            <a:ext cx="1030776" cy="406731"/>
          </a:xfrm>
          <a:prstGeom prst="ellipse">
            <a:avLst/>
          </a:prstGeom>
          <a:noFill/>
          <a:ln w="3810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77D80DD-17E5-FAFB-2E38-5491F85BA450}"/>
              </a:ext>
            </a:extLst>
          </p:cNvPr>
          <p:cNvSpPr/>
          <p:nvPr/>
        </p:nvSpPr>
        <p:spPr>
          <a:xfrm>
            <a:off x="19176504" y="3331170"/>
            <a:ext cx="593600" cy="1142023"/>
          </a:xfrm>
          <a:prstGeom prst="rect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D81AD2E-E58B-2019-E268-20C5F2C93385}"/>
              </a:ext>
            </a:extLst>
          </p:cNvPr>
          <p:cNvSpPr/>
          <p:nvPr/>
        </p:nvSpPr>
        <p:spPr>
          <a:xfrm>
            <a:off x="17440102" y="7647709"/>
            <a:ext cx="676156" cy="1707243"/>
          </a:xfrm>
          <a:prstGeom prst="rect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76B643E-DF68-346E-EE14-7D87913932B1}"/>
              </a:ext>
            </a:extLst>
          </p:cNvPr>
          <p:cNvSpPr/>
          <p:nvPr/>
        </p:nvSpPr>
        <p:spPr>
          <a:xfrm>
            <a:off x="18526991" y="7523018"/>
            <a:ext cx="1485900" cy="2477666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65F77B8-D183-736D-0E1B-A4FEB23985BA}"/>
              </a:ext>
            </a:extLst>
          </p:cNvPr>
          <p:cNvSpPr/>
          <p:nvPr/>
        </p:nvSpPr>
        <p:spPr>
          <a:xfrm>
            <a:off x="18246436" y="7647709"/>
            <a:ext cx="406829" cy="1454727"/>
          </a:xfrm>
          <a:prstGeom prst="rect">
            <a:avLst/>
          </a:prstGeom>
          <a:noFill/>
          <a:ln w="28575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6" name="Imagem 25" descr="Uma imagem com edifício, interior, porta, janela&#10;&#10;Descrição gerada automaticamente">
            <a:extLst>
              <a:ext uri="{FF2B5EF4-FFF2-40B4-BE49-F238E27FC236}">
                <a16:creationId xmlns:a16="http://schemas.microsoft.com/office/drawing/2014/main" id="{4463CD8D-80E4-FC74-B0F1-4261D32C18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r="12294"/>
          <a:stretch/>
        </p:blipFill>
        <p:spPr>
          <a:xfrm>
            <a:off x="11611914" y="1488827"/>
            <a:ext cx="4633334" cy="8703931"/>
          </a:xfrm>
          <a:prstGeom prst="rect">
            <a:avLst/>
          </a:prstGeom>
        </p:spPr>
      </p:pic>
      <p:cxnSp>
        <p:nvCxnSpPr>
          <p:cNvPr id="27" name="Conexão: Curva 26">
            <a:extLst>
              <a:ext uri="{FF2B5EF4-FFF2-40B4-BE49-F238E27FC236}">
                <a16:creationId xmlns:a16="http://schemas.microsoft.com/office/drawing/2014/main" id="{E0428323-77BD-0AD9-FA6B-74C0BD3EA891}"/>
              </a:ext>
            </a:extLst>
          </p:cNvPr>
          <p:cNvCxnSpPr>
            <a:cxnSpLocks/>
          </p:cNvCxnSpPr>
          <p:nvPr/>
        </p:nvCxnSpPr>
        <p:spPr>
          <a:xfrm>
            <a:off x="4237317" y="5017774"/>
            <a:ext cx="10459248" cy="623404"/>
          </a:xfrm>
          <a:prstGeom prst="curvedConnector3">
            <a:avLst>
              <a:gd name="adj1" fmla="val 50000"/>
            </a:avLst>
          </a:prstGeom>
          <a:noFill/>
          <a:ln w="28575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exão: Curva 27">
            <a:extLst>
              <a:ext uri="{FF2B5EF4-FFF2-40B4-BE49-F238E27FC236}">
                <a16:creationId xmlns:a16="http://schemas.microsoft.com/office/drawing/2014/main" id="{D116614F-533F-BFE6-D7BE-FBCDC7324C9B}"/>
              </a:ext>
            </a:extLst>
          </p:cNvPr>
          <p:cNvCxnSpPr>
            <a:cxnSpLocks/>
          </p:cNvCxnSpPr>
          <p:nvPr/>
        </p:nvCxnSpPr>
        <p:spPr>
          <a:xfrm>
            <a:off x="5380171" y="4654182"/>
            <a:ext cx="7057842" cy="456766"/>
          </a:xfrm>
          <a:prstGeom prst="curvedConnector3">
            <a:avLst>
              <a:gd name="adj1" fmla="val 58951"/>
            </a:avLst>
          </a:prstGeom>
          <a:noFill/>
          <a:ln w="28575" cap="flat">
            <a:solidFill>
              <a:schemeClr val="accent4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9803998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ar livre, planta, céu, monocromático&#10;&#10;Descrição gerada automaticamente">
            <a:extLst>
              <a:ext uri="{FF2B5EF4-FFF2-40B4-BE49-F238E27FC236}">
                <a16:creationId xmlns:a16="http://schemas.microsoft.com/office/drawing/2014/main" id="{497547BF-AC91-D768-5E14-456C5689D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078" y="4913665"/>
            <a:ext cx="6801231" cy="5264153"/>
          </a:xfrm>
          <a:prstGeom prst="rect">
            <a:avLst/>
          </a:prstGeom>
        </p:spPr>
      </p:pic>
      <p:pic>
        <p:nvPicPr>
          <p:cNvPr id="3" name="Imagem 2" descr="Uma imagem com nuvem, ar livre, céu, edifício&#10;&#10;Descrição gerada automaticamente">
            <a:extLst>
              <a:ext uri="{FF2B5EF4-FFF2-40B4-BE49-F238E27FC236}">
                <a16:creationId xmlns:a16="http://schemas.microsoft.com/office/drawing/2014/main" id="{C925F5CC-1B2D-8A82-0D67-666ED6724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t="21824" b="14338"/>
          <a:stretch/>
        </p:blipFill>
        <p:spPr>
          <a:xfrm>
            <a:off x="16278078" y="1187690"/>
            <a:ext cx="6801231" cy="3423386"/>
          </a:xfrm>
          <a:prstGeom prst="rect">
            <a:avLst/>
          </a:prstGeom>
        </p:spPr>
      </p:pic>
      <p:sp>
        <p:nvSpPr>
          <p:cNvPr id="4" name="Nome e Apelidos do Aluno">
            <a:extLst>
              <a:ext uri="{FF2B5EF4-FFF2-40B4-BE49-F238E27FC236}">
                <a16:creationId xmlns:a16="http://schemas.microsoft.com/office/drawing/2014/main" id="{545A8C0A-F440-319D-93BD-5B560EF63028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ÍNDICE">
            <a:extLst>
              <a:ext uri="{FF2B5EF4-FFF2-40B4-BE49-F238E27FC236}">
                <a16:creationId xmlns:a16="http://schemas.microsoft.com/office/drawing/2014/main" id="{50C5158D-C19E-43F5-F36E-50586B6F431B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6" name="Agrupar">
            <a:extLst>
              <a:ext uri="{FF2B5EF4-FFF2-40B4-BE49-F238E27FC236}">
                <a16:creationId xmlns:a16="http://schemas.microsoft.com/office/drawing/2014/main" id="{6772A883-61D4-CE59-AAB9-CC1CA200038B}"/>
              </a:ext>
            </a:extLst>
          </p:cNvPr>
          <p:cNvGrpSpPr/>
          <p:nvPr/>
        </p:nvGrpSpPr>
        <p:grpSpPr>
          <a:xfrm>
            <a:off x="253667" y="11671233"/>
            <a:ext cx="23876667" cy="2107064"/>
            <a:chOff x="0" y="0"/>
            <a:chExt cx="23876667" cy="1940104"/>
          </a:xfrm>
        </p:grpSpPr>
        <p:sp>
          <p:nvSpPr>
            <p:cNvPr id="7" name="Linha">
              <a:extLst>
                <a:ext uri="{FF2B5EF4-FFF2-40B4-BE49-F238E27FC236}">
                  <a16:creationId xmlns:a16="http://schemas.microsoft.com/office/drawing/2014/main" id="{E6029D1E-2157-1C84-BFC8-999C5622F368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8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F665F8FA-9CF9-68A8-C1C8-8B5BC6DAB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ULISBOA.jpg" descr="ULISBOA.jpg">
              <a:extLst>
                <a:ext uri="{FF2B5EF4-FFF2-40B4-BE49-F238E27FC236}">
                  <a16:creationId xmlns:a16="http://schemas.microsoft.com/office/drawing/2014/main" id="{1CBFB36E-5A08-38F3-938C-735472D47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" name="MGeG">
              <a:extLst>
                <a:ext uri="{FF2B5EF4-FFF2-40B4-BE49-F238E27FC236}">
                  <a16:creationId xmlns:a16="http://schemas.microsoft.com/office/drawing/2014/main" id="{F13EEBAA-3956-210D-B96E-C30203A3940E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11" name="Mestrado Integrado em Arquitectura…">
              <a:extLst>
                <a:ext uri="{FF2B5EF4-FFF2-40B4-BE49-F238E27FC236}">
                  <a16:creationId xmlns:a16="http://schemas.microsoft.com/office/drawing/2014/main" id="{3A1DBF5D-46EA-B40F-3C9A-723CA18C02D9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12" name="Imagem 11" descr="Uma imagem com esboço, desenho, diagrama, arte&#10;&#10;Descrição gerada automaticamente">
            <a:extLst>
              <a:ext uri="{FF2B5EF4-FFF2-40B4-BE49-F238E27FC236}">
                <a16:creationId xmlns:a16="http://schemas.microsoft.com/office/drawing/2014/main" id="{7E71BA3D-67F0-4C45-D6D3-B8A5032B63E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r="11964"/>
          <a:stretch/>
        </p:blipFill>
        <p:spPr>
          <a:xfrm>
            <a:off x="1097280" y="2585436"/>
            <a:ext cx="7616628" cy="521262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08B5299-62B6-9C94-242B-D7ECE5343432}"/>
              </a:ext>
            </a:extLst>
          </p:cNvPr>
          <p:cNvSpPr/>
          <p:nvPr/>
        </p:nvSpPr>
        <p:spPr>
          <a:xfrm rot="992711">
            <a:off x="6335793" y="2712584"/>
            <a:ext cx="1180938" cy="876145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ÍNDICE">
            <a:extLst>
              <a:ext uri="{FF2B5EF4-FFF2-40B4-BE49-F238E27FC236}">
                <a16:creationId xmlns:a16="http://schemas.microsoft.com/office/drawing/2014/main" id="{D4BE3B25-99E0-CF27-4A28-BB5BD9C0672B}"/>
              </a:ext>
            </a:extLst>
          </p:cNvPr>
          <p:cNvSpPr txBox="1"/>
          <p:nvPr/>
        </p:nvSpPr>
        <p:spPr>
          <a:xfrm>
            <a:off x="1097280" y="8234663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Estudo da Casa António Carlos Siza:</a:t>
            </a:r>
            <a:endParaRPr sz="32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81D6E2A-C3BD-DF1B-A188-C6ABB057E5C6}"/>
              </a:ext>
            </a:extLst>
          </p:cNvPr>
          <p:cNvSpPr txBox="1"/>
          <p:nvPr/>
        </p:nvSpPr>
        <p:spPr>
          <a:xfrm>
            <a:off x="1097280" y="8884237"/>
            <a:ext cx="10191032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rgbClr val="FF0000"/>
                </a:solidFill>
              </a:rPr>
              <a:t>1 portas envidraçada e 1 janela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 janelas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- </a:t>
            </a:r>
            <a:r>
              <a:rPr lang="pt-PT" sz="2800" dirty="0">
                <a:solidFill>
                  <a:schemeClr val="accent4">
                    <a:lumMod val="75000"/>
                  </a:schemeClr>
                </a:solidFill>
              </a:rPr>
              <a:t>1 porta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B4E425D-AA96-BC70-08BB-E74CBCDDF7A5}"/>
              </a:ext>
            </a:extLst>
          </p:cNvPr>
          <p:cNvSpPr txBox="1"/>
          <p:nvPr/>
        </p:nvSpPr>
        <p:spPr>
          <a:xfrm>
            <a:off x="14779690" y="10354952"/>
            <a:ext cx="841792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Registo Fotográfico - Casa António Carlos Siza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CC1DFD3-002F-F921-0E77-BCB8A2F2BF53}"/>
              </a:ext>
            </a:extLst>
          </p:cNvPr>
          <p:cNvSpPr txBox="1"/>
          <p:nvPr/>
        </p:nvSpPr>
        <p:spPr>
          <a:xfrm>
            <a:off x="12786360" y="10737973"/>
            <a:ext cx="1040724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pt-PT" sz="1600" b="0" dirty="0">
                <a:solidFill>
                  <a:schemeClr val="bg1">
                    <a:lumMod val="65000"/>
                  </a:schemeClr>
                </a:solidFill>
              </a:rPr>
              <a:t>https://ofhouses.com/post/121334854820/189-%C3%A1lvaro-siza-house-ant%C3%B3nio-carlos-siza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E8D709-D70B-3D8A-2975-04E236F45237}"/>
              </a:ext>
            </a:extLst>
          </p:cNvPr>
          <p:cNvSpPr/>
          <p:nvPr/>
        </p:nvSpPr>
        <p:spPr>
          <a:xfrm>
            <a:off x="4920499" y="6316140"/>
            <a:ext cx="831275" cy="698474"/>
          </a:xfrm>
          <a:prstGeom prst="ellipse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19" name="Conexão: Curva 18">
            <a:extLst>
              <a:ext uri="{FF2B5EF4-FFF2-40B4-BE49-F238E27FC236}">
                <a16:creationId xmlns:a16="http://schemas.microsoft.com/office/drawing/2014/main" id="{69E4C1EA-75F4-0D21-FC44-517F1B7E51A6}"/>
              </a:ext>
            </a:extLst>
          </p:cNvPr>
          <p:cNvCxnSpPr>
            <a:cxnSpLocks/>
          </p:cNvCxnSpPr>
          <p:nvPr/>
        </p:nvCxnSpPr>
        <p:spPr>
          <a:xfrm flipV="1">
            <a:off x="7617034" y="2769353"/>
            <a:ext cx="13052216" cy="387988"/>
          </a:xfrm>
          <a:prstGeom prst="curvedConnector3">
            <a:avLst>
              <a:gd name="adj1" fmla="val 50000"/>
            </a:avLst>
          </a:prstGeom>
          <a:noFill/>
          <a:ln w="28575" cap="flat">
            <a:solidFill>
              <a:schemeClr val="accent5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xão: Curva 19">
            <a:extLst>
              <a:ext uri="{FF2B5EF4-FFF2-40B4-BE49-F238E27FC236}">
                <a16:creationId xmlns:a16="http://schemas.microsoft.com/office/drawing/2014/main" id="{9F171B96-6729-663B-7D9E-C0A2CCBB98FC}"/>
              </a:ext>
            </a:extLst>
          </p:cNvPr>
          <p:cNvCxnSpPr>
            <a:cxnSpLocks/>
          </p:cNvCxnSpPr>
          <p:nvPr/>
        </p:nvCxnSpPr>
        <p:spPr>
          <a:xfrm>
            <a:off x="5881189" y="6432838"/>
            <a:ext cx="13107464" cy="957369"/>
          </a:xfrm>
          <a:prstGeom prst="curvedConnector3">
            <a:avLst>
              <a:gd name="adj1" fmla="val 60755"/>
            </a:avLst>
          </a:prstGeom>
          <a:noFill/>
          <a:ln w="28575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xão: Curva 20">
            <a:extLst>
              <a:ext uri="{FF2B5EF4-FFF2-40B4-BE49-F238E27FC236}">
                <a16:creationId xmlns:a16="http://schemas.microsoft.com/office/drawing/2014/main" id="{CF4D1059-1ABD-1CBA-462D-17A2C01AAFC8}"/>
              </a:ext>
            </a:extLst>
          </p:cNvPr>
          <p:cNvCxnSpPr>
            <a:cxnSpLocks/>
          </p:cNvCxnSpPr>
          <p:nvPr/>
        </p:nvCxnSpPr>
        <p:spPr>
          <a:xfrm>
            <a:off x="6970095" y="6689268"/>
            <a:ext cx="13318155" cy="1686509"/>
          </a:xfrm>
          <a:prstGeom prst="curvedConnector3">
            <a:avLst>
              <a:gd name="adj1" fmla="val 50000"/>
            </a:avLst>
          </a:prstGeom>
          <a:noFill/>
          <a:ln w="28575" cap="flat">
            <a:solidFill>
              <a:schemeClr val="accent4">
                <a:lumMod val="7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BAB76AD-54F4-AF8F-D6FD-E69C84985F9B}"/>
              </a:ext>
            </a:extLst>
          </p:cNvPr>
          <p:cNvSpPr/>
          <p:nvPr/>
        </p:nvSpPr>
        <p:spPr>
          <a:xfrm>
            <a:off x="6136641" y="6482080"/>
            <a:ext cx="640079" cy="420397"/>
          </a:xfrm>
          <a:prstGeom prst="ellipse">
            <a:avLst/>
          </a:prstGeom>
          <a:noFill/>
          <a:ln w="28575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4E74DBC-67C0-8585-3F20-9DEA2402CCCA}"/>
              </a:ext>
            </a:extLst>
          </p:cNvPr>
          <p:cNvSpPr/>
          <p:nvPr/>
        </p:nvSpPr>
        <p:spPr>
          <a:xfrm>
            <a:off x="20778978" y="2079329"/>
            <a:ext cx="1002030" cy="1450255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2EC2519-9B62-6D2B-0371-074FBB989D93}"/>
              </a:ext>
            </a:extLst>
          </p:cNvPr>
          <p:cNvSpPr/>
          <p:nvPr/>
        </p:nvSpPr>
        <p:spPr>
          <a:xfrm>
            <a:off x="19110961" y="6579540"/>
            <a:ext cx="804672" cy="1545395"/>
          </a:xfrm>
          <a:prstGeom prst="rect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3809D98-69A1-F459-4E6F-87CE46A7C68C}"/>
              </a:ext>
            </a:extLst>
          </p:cNvPr>
          <p:cNvSpPr/>
          <p:nvPr/>
        </p:nvSpPr>
        <p:spPr>
          <a:xfrm>
            <a:off x="20434554" y="5943600"/>
            <a:ext cx="1492758" cy="3929068"/>
          </a:xfrm>
          <a:prstGeom prst="rect">
            <a:avLst/>
          </a:prstGeom>
          <a:noFill/>
          <a:ln w="57150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6" name="Imagem 25" descr="Uma imagem com caixa, em madeira, design&#10;&#10;Descrição gerada automaticamente">
            <a:extLst>
              <a:ext uri="{FF2B5EF4-FFF2-40B4-BE49-F238E27FC236}">
                <a16:creationId xmlns:a16="http://schemas.microsoft.com/office/drawing/2014/main" id="{AEF0E307-F881-542E-CE32-5A7019D713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9" t="8596" r="622" b="39920"/>
          <a:stretch/>
        </p:blipFill>
        <p:spPr>
          <a:xfrm>
            <a:off x="10722283" y="1180314"/>
            <a:ext cx="5336339" cy="3423386"/>
          </a:xfrm>
          <a:prstGeom prst="rect">
            <a:avLst/>
          </a:prstGeom>
        </p:spPr>
      </p:pic>
      <p:pic>
        <p:nvPicPr>
          <p:cNvPr id="27" name="Imagem 26" descr="Uma imagem com caixa, em madeira, design&#10;&#10;Descrição gerada automaticamente">
            <a:extLst>
              <a:ext uri="{FF2B5EF4-FFF2-40B4-BE49-F238E27FC236}">
                <a16:creationId xmlns:a16="http://schemas.microsoft.com/office/drawing/2014/main" id="{47A4A5CC-E09F-F2C1-FAA4-F5A587BD43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4" t="15690" r="6204" b="6335"/>
          <a:stretch/>
        </p:blipFill>
        <p:spPr>
          <a:xfrm>
            <a:off x="10703995" y="4898305"/>
            <a:ext cx="5336339" cy="5244962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480E889-16A3-279F-D55A-5B6C45FE9385}"/>
              </a:ext>
            </a:extLst>
          </p:cNvPr>
          <p:cNvSpPr/>
          <p:nvPr/>
        </p:nvSpPr>
        <p:spPr>
          <a:xfrm rot="992711">
            <a:off x="13304822" y="1794870"/>
            <a:ext cx="1602482" cy="1263678"/>
          </a:xfrm>
          <a:prstGeom prst="ellipse">
            <a:avLst/>
          </a:prstGeom>
          <a:noFill/>
          <a:ln w="38100" cap="flat">
            <a:solidFill>
              <a:schemeClr val="accent5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84DF381-85E8-7240-8A59-A26D67007BBB}"/>
              </a:ext>
            </a:extLst>
          </p:cNvPr>
          <p:cNvSpPr/>
          <p:nvPr/>
        </p:nvSpPr>
        <p:spPr>
          <a:xfrm>
            <a:off x="12326792" y="7945745"/>
            <a:ext cx="831275" cy="698474"/>
          </a:xfrm>
          <a:prstGeom prst="ellipse">
            <a:avLst/>
          </a:prstGeom>
          <a:noFill/>
          <a:ln w="381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EDE389-D449-55B4-8D65-74681B958A14}"/>
              </a:ext>
            </a:extLst>
          </p:cNvPr>
          <p:cNvSpPr/>
          <p:nvPr/>
        </p:nvSpPr>
        <p:spPr>
          <a:xfrm>
            <a:off x="13335908" y="8152355"/>
            <a:ext cx="640079" cy="420397"/>
          </a:xfrm>
          <a:prstGeom prst="ellipse">
            <a:avLst/>
          </a:prstGeom>
          <a:noFill/>
          <a:ln w="28575" cap="flat">
            <a:solidFill>
              <a:schemeClr val="accent4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089028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Exerc. 2.1 - Spirula"/>
          <p:cNvSpPr/>
          <p:nvPr/>
        </p:nvSpPr>
        <p:spPr>
          <a:xfrm>
            <a:off x="-1" y="11488780"/>
            <a:ext cx="24384001" cy="17213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lvl="8" indent="0" algn="l">
              <a:defRPr sz="10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dirty="0"/>
              <a:t>            </a:t>
            </a:r>
            <a:r>
              <a:rPr lang="en-GB" dirty="0" err="1"/>
              <a:t>ReDig</a:t>
            </a:r>
            <a:r>
              <a:rPr dirty="0"/>
              <a:t>       </a:t>
            </a:r>
            <a:r>
              <a:rPr lang="en-GB" dirty="0"/>
              <a:t>  </a:t>
            </a:r>
            <a:r>
              <a:rPr dirty="0"/>
              <a:t>      </a:t>
            </a:r>
            <a:r>
              <a:rPr dirty="0" err="1"/>
              <a:t>Exerc</a:t>
            </a:r>
            <a:r>
              <a:rPr dirty="0"/>
              <a:t>. </a:t>
            </a:r>
            <a:r>
              <a:rPr lang="en-GB" dirty="0"/>
              <a:t>1</a:t>
            </a:r>
            <a:r>
              <a:rPr dirty="0"/>
              <a:t>.1 </a:t>
            </a:r>
            <a:r>
              <a:rPr lang="en-GB" dirty="0"/>
              <a:t>–</a:t>
            </a:r>
            <a:r>
              <a:rPr dirty="0"/>
              <a:t> </a:t>
            </a:r>
            <a:r>
              <a:rPr lang="en-GB" dirty="0"/>
              <a:t>ACAD 2D</a:t>
            </a:r>
            <a:endParaRPr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C28D615-8FFF-0AA5-409B-787C3CFE89F3}"/>
              </a:ext>
            </a:extLst>
          </p:cNvPr>
          <p:cNvSpPr txBox="1"/>
          <p:nvPr/>
        </p:nvSpPr>
        <p:spPr>
          <a:xfrm>
            <a:off x="12076396" y="3154832"/>
            <a:ext cx="10116976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 reta direita à curva = raio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ARC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UCS E </a:t>
            </a:r>
            <a:r>
              <a:rPr lang="pt-PT" sz="2800" dirty="0" err="1">
                <a:solidFill>
                  <a:schemeClr val="tx1"/>
                </a:solidFill>
              </a:rPr>
              <a:t>wcs</a:t>
            </a:r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HATCH</a:t>
            </a:r>
          </a:p>
        </p:txBody>
      </p:sp>
    </p:spTree>
    <p:extLst>
      <p:ext uri="{BB962C8B-B14F-4D97-AF65-F5344CB8AC3E}">
        <p14:creationId xmlns:p14="http://schemas.microsoft.com/office/powerpoint/2010/main" val="249560778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ome e Apelidos do Aluno"/>
          <p:cNvSpPr txBox="1">
            <a:spLocks noGrp="1"/>
          </p:cNvSpPr>
          <p:nvPr>
            <p:ph type="subTitle" sz="quarter" idx="1"/>
          </p:nvPr>
        </p:nvSpPr>
        <p:spPr>
          <a:xfrm>
            <a:off x="-1" y="9770047"/>
            <a:ext cx="24384001" cy="1721334"/>
          </a:xfrm>
          <a:prstGeom prst="rect">
            <a:avLst/>
          </a:prstGeom>
          <a:solidFill>
            <a:srgbClr val="FDE1C7"/>
          </a:solidFill>
        </p:spPr>
        <p:txBody>
          <a:bodyPr anchor="ctr">
            <a:normAutofit/>
          </a:bodyPr>
          <a:lstStyle/>
          <a:p>
            <a:pPr lvl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pt-PT" sz="7200" dirty="0"/>
              <a:t>Maria Beatriz de Oliveira Carneiro Baltazar</a:t>
            </a:r>
            <a:endParaRPr sz="7200" cap="small" dirty="0"/>
          </a:p>
        </p:txBody>
      </p:sp>
      <p:sp>
        <p:nvSpPr>
          <p:cNvPr id="128" name="20170000"/>
          <p:cNvSpPr txBox="1"/>
          <p:nvPr/>
        </p:nvSpPr>
        <p:spPr>
          <a:xfrm>
            <a:off x="5094106" y="7018866"/>
            <a:ext cx="1182394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defTabSz="2257721">
              <a:defRPr sz="19000" b="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20</a:t>
            </a:r>
            <a:r>
              <a:rPr lang="pt-PT" dirty="0"/>
              <a:t>201241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CE83E0F-472B-141D-BC73-0DF72CBAF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909" y="542831"/>
            <a:ext cx="6633333" cy="8855390"/>
          </a:xfrm>
          <a:prstGeom prst="rect">
            <a:avLst/>
          </a:prstGeom>
        </p:spPr>
      </p:pic>
      <p:grpSp>
        <p:nvGrpSpPr>
          <p:cNvPr id="10" name="Agrupar">
            <a:extLst>
              <a:ext uri="{FF2B5EF4-FFF2-40B4-BE49-F238E27FC236}">
                <a16:creationId xmlns:a16="http://schemas.microsoft.com/office/drawing/2014/main" id="{3322DF09-FF3E-682E-462E-6417AA087117}"/>
              </a:ext>
            </a:extLst>
          </p:cNvPr>
          <p:cNvGrpSpPr/>
          <p:nvPr/>
        </p:nvGrpSpPr>
        <p:grpSpPr>
          <a:xfrm>
            <a:off x="253666" y="11778500"/>
            <a:ext cx="24026920" cy="1919033"/>
            <a:chOff x="0" y="0"/>
            <a:chExt cx="24026918" cy="1919031"/>
          </a:xfrm>
        </p:grpSpPr>
        <p:sp>
          <p:nvSpPr>
            <p:cNvPr id="11" name="Linha">
              <a:extLst>
                <a:ext uri="{FF2B5EF4-FFF2-40B4-BE49-F238E27FC236}">
                  <a16:creationId xmlns:a16="http://schemas.microsoft.com/office/drawing/2014/main" id="{7DBAFA00-DF78-4D56-60D2-1FF404AF0C00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2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471F7646-0201-BE0F-76EC-D04572EA6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5882" y="154551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ULISBOA.jpg" descr="ULISBOA.jpg">
              <a:extLst>
                <a:ext uri="{FF2B5EF4-FFF2-40B4-BE49-F238E27FC236}">
                  <a16:creationId xmlns:a16="http://schemas.microsoft.com/office/drawing/2014/main" id="{23F0F172-6929-0807-C7C9-8507388EB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7" y="64830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" name="Mestrado Integrado em Arquitectura…">
              <a:extLst>
                <a:ext uri="{FF2B5EF4-FFF2-40B4-BE49-F238E27FC236}">
                  <a16:creationId xmlns:a16="http://schemas.microsoft.com/office/drawing/2014/main" id="{E565BB3E-E2D0-070E-D18E-2E79D263B7FB}"/>
                </a:ext>
              </a:extLst>
            </p:cNvPr>
            <p:cNvSpPr txBox="1"/>
            <p:nvPr/>
          </p:nvSpPr>
          <p:spPr>
            <a:xfrm>
              <a:off x="17465285" y="248138"/>
              <a:ext cx="6561633" cy="1487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Mestrado</a:t>
              </a:r>
              <a:r>
                <a:rPr dirty="0"/>
                <a:t> </a:t>
              </a:r>
              <a:r>
                <a:rPr dirty="0" err="1"/>
                <a:t>Integrado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Arquitectura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Ano</a:t>
              </a:r>
              <a:r>
                <a:rPr dirty="0"/>
                <a:t> </a:t>
              </a:r>
              <a:r>
                <a:rPr dirty="0" err="1"/>
                <a:t>Lectivo</a:t>
              </a:r>
              <a:r>
                <a:rPr dirty="0"/>
                <a:t> 202</a:t>
              </a:r>
              <a:r>
                <a:rPr lang="en-GB" dirty="0"/>
                <a:t>3</a:t>
              </a:r>
              <a:r>
                <a:rPr dirty="0"/>
                <a:t>-202</a:t>
              </a:r>
              <a:r>
                <a:rPr lang="en-GB" dirty="0"/>
                <a:t>4</a:t>
              </a:r>
              <a:r>
                <a:rPr dirty="0"/>
                <a:t> 1º </a:t>
              </a:r>
              <a:r>
                <a:rPr dirty="0" err="1"/>
                <a:t>Semestre</a:t>
              </a:r>
              <a:endParaRPr dirty="0"/>
            </a:p>
            <a:p>
              <a:pPr algn="l">
                <a:defRPr b="0">
                  <a:solidFill>
                    <a:srgbClr val="D5D5D5"/>
                  </a:solidFill>
                </a:defRPr>
              </a:pPr>
              <a:r>
                <a:rPr dirty="0" err="1"/>
                <a:t>Docente</a:t>
              </a:r>
              <a:r>
                <a:rPr dirty="0"/>
                <a:t> - Nuno Alão              </a:t>
              </a:r>
              <a:r>
                <a:rPr lang="en-GB" dirty="0"/>
                <a:t>2</a:t>
              </a:r>
              <a:r>
                <a:rPr dirty="0"/>
                <a:t>º </a:t>
              </a:r>
              <a:r>
                <a:rPr dirty="0" err="1"/>
                <a:t>Ano</a:t>
              </a:r>
              <a:r>
                <a:rPr dirty="0"/>
                <a:t>  </a:t>
              </a:r>
            </a:p>
          </p:txBody>
        </p:sp>
      </p:grpSp>
      <p:sp>
        <p:nvSpPr>
          <p:cNvPr id="2" name="MGeG">
            <a:extLst>
              <a:ext uri="{FF2B5EF4-FFF2-40B4-BE49-F238E27FC236}">
                <a16:creationId xmlns:a16="http://schemas.microsoft.com/office/drawing/2014/main" id="{2BCF2C47-2C9B-7F26-5D57-A0DBB2766792}"/>
              </a:ext>
            </a:extLst>
          </p:cNvPr>
          <p:cNvSpPr txBox="1"/>
          <p:nvPr/>
        </p:nvSpPr>
        <p:spPr>
          <a:xfrm>
            <a:off x="11498270" y="11889781"/>
            <a:ext cx="4836160" cy="186946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165100" dist="107197" dir="2700000" rotWithShape="0">
              <a:srgbClr val="000000">
                <a:alpha val="498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rmAutofit/>
          </a:bodyPr>
          <a:lstStyle>
            <a:lvl1pPr defTabSz="817244">
              <a:defRPr sz="10791">
                <a:gradFill flip="none" rotWithShape="1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GB" sz="8800" dirty="0" err="1"/>
              <a:t>ReDig</a:t>
            </a:r>
            <a:endParaRPr sz="8800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me e Apelidos do Aluno">
            <a:extLst>
              <a:ext uri="{FF2B5EF4-FFF2-40B4-BE49-F238E27FC236}">
                <a16:creationId xmlns:a16="http://schemas.microsoft.com/office/drawing/2014/main" id="{81EAEFA3-ADD7-4EA8-4DCA-3A7366546F90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4145280" cy="11510470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2" name="ÍNDICE"/>
          <p:cNvSpPr txBox="1"/>
          <p:nvPr/>
        </p:nvSpPr>
        <p:spPr>
          <a:xfrm>
            <a:off x="539356" y="911577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sz="6000" dirty="0"/>
              <a:t>ÍNDICE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E39A0CD-D4DF-F392-A6E3-57B58F7CD4C7}"/>
              </a:ext>
            </a:extLst>
          </p:cNvPr>
          <p:cNvSpPr txBox="1"/>
          <p:nvPr/>
        </p:nvSpPr>
        <p:spPr>
          <a:xfrm>
            <a:off x="4659070" y="1937499"/>
            <a:ext cx="12192000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742950" indent="-742950" algn="l">
              <a:buAutoNum type="arabicPeriod"/>
            </a:pPr>
            <a:r>
              <a:rPr lang="pt-PT" sz="3600" dirty="0"/>
              <a:t>Elaboração de um site em html</a:t>
            </a:r>
          </a:p>
          <a:p>
            <a:pPr marL="742950" indent="-742950" algn="l">
              <a:buAutoNum type="arabicPeriod"/>
            </a:pPr>
            <a:r>
              <a:rPr lang="pt-PT" sz="3600" dirty="0"/>
              <a:t>Introdução ao </a:t>
            </a:r>
            <a:r>
              <a:rPr lang="pt-PT" sz="3600" dirty="0" err="1"/>
              <a:t>AutoCAD</a:t>
            </a:r>
            <a:r>
              <a:rPr lang="pt-PT" sz="3600" dirty="0"/>
              <a:t> </a:t>
            </a:r>
          </a:p>
          <a:p>
            <a:pPr algn="l"/>
            <a:r>
              <a:rPr lang="pt-PT" sz="3600" dirty="0"/>
              <a:t>   2.1. Elaboração da Casa António Carlos Siza</a:t>
            </a:r>
            <a:endParaRPr lang="pt-PT" sz="3200" dirty="0"/>
          </a:p>
        </p:txBody>
      </p:sp>
      <p:grpSp>
        <p:nvGrpSpPr>
          <p:cNvPr id="11" name="Agrupar">
            <a:extLst>
              <a:ext uri="{FF2B5EF4-FFF2-40B4-BE49-F238E27FC236}">
                <a16:creationId xmlns:a16="http://schemas.microsoft.com/office/drawing/2014/main" id="{225FD34C-5B14-A109-FC79-144FADA706BA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12" name="Linha">
              <a:extLst>
                <a:ext uri="{FF2B5EF4-FFF2-40B4-BE49-F238E27FC236}">
                  <a16:creationId xmlns:a16="http://schemas.microsoft.com/office/drawing/2014/main" id="{D8AC3499-5F96-09AD-2731-374291E59AE7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13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22BB44D5-DC3C-0B6E-0D0A-CEF736794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ULISBOA.jpg" descr="ULISBOA.jpg">
              <a:extLst>
                <a:ext uri="{FF2B5EF4-FFF2-40B4-BE49-F238E27FC236}">
                  <a16:creationId xmlns:a16="http://schemas.microsoft.com/office/drawing/2014/main" id="{4D705A48-54E8-1F45-CA24-029CFBB6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MGeG">
              <a:extLst>
                <a:ext uri="{FF2B5EF4-FFF2-40B4-BE49-F238E27FC236}">
                  <a16:creationId xmlns:a16="http://schemas.microsoft.com/office/drawing/2014/main" id="{FC199CE4-00C4-A8A9-6630-4C1F94ED1121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16" name="Mestrado Integrado em Arquitectura…">
              <a:extLst>
                <a:ext uri="{FF2B5EF4-FFF2-40B4-BE49-F238E27FC236}">
                  <a16:creationId xmlns:a16="http://schemas.microsoft.com/office/drawing/2014/main" id="{59F0FF64-1E39-9C4C-F8C1-BB8747154590}"/>
                </a:ext>
              </a:extLst>
            </p:cNvPr>
            <p:cNvSpPr txBox="1"/>
            <p:nvPr/>
          </p:nvSpPr>
          <p:spPr>
            <a:xfrm>
              <a:off x="17495997" y="374159"/>
              <a:ext cx="5443945" cy="1114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88D30D0-1DAB-FDF0-1F7A-99E48FA173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72" r="15715"/>
          <a:stretch/>
        </p:blipFill>
        <p:spPr>
          <a:xfrm>
            <a:off x="2032000" y="2392260"/>
            <a:ext cx="9295294" cy="8599521"/>
          </a:xfrm>
          <a:prstGeom prst="rect">
            <a:avLst/>
          </a:prstGeom>
        </p:spPr>
      </p:pic>
      <p:sp>
        <p:nvSpPr>
          <p:cNvPr id="8" name="Nome e Apelidos do Aluno">
            <a:extLst>
              <a:ext uri="{FF2B5EF4-FFF2-40B4-BE49-F238E27FC236}">
                <a16:creationId xmlns:a16="http://schemas.microsoft.com/office/drawing/2014/main" id="{8F560644-92D1-28FC-91F7-59B8E6225E23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66639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1. HTML</a:t>
            </a:r>
            <a:endParaRPr sz="6000" dirty="0"/>
          </a:p>
        </p:txBody>
      </p:sp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4EC1098C-944B-EAA2-250A-F62712F4405F}"/>
              </a:ext>
            </a:extLst>
          </p:cNvPr>
          <p:cNvCxnSpPr>
            <a:cxnSpLocks/>
          </p:cNvCxnSpPr>
          <p:nvPr/>
        </p:nvCxnSpPr>
        <p:spPr>
          <a:xfrm>
            <a:off x="11608510" y="3026342"/>
            <a:ext cx="1195493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0E0CBD13-AC12-D6C0-3191-B15423D4C70C}"/>
              </a:ext>
            </a:extLst>
          </p:cNvPr>
          <p:cNvCxnSpPr>
            <a:cxnSpLocks/>
          </p:cNvCxnSpPr>
          <p:nvPr/>
        </p:nvCxnSpPr>
        <p:spPr>
          <a:xfrm>
            <a:off x="9337040" y="6257222"/>
            <a:ext cx="3451597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7F96DDFF-3E18-5DBA-825F-928DC351224E}"/>
              </a:ext>
            </a:extLst>
          </p:cNvPr>
          <p:cNvCxnSpPr>
            <a:cxnSpLocks/>
          </p:cNvCxnSpPr>
          <p:nvPr/>
        </p:nvCxnSpPr>
        <p:spPr>
          <a:xfrm flipV="1">
            <a:off x="8331200" y="8354715"/>
            <a:ext cx="4457437" cy="544734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7BC24F3F-E26F-A630-A34E-60A6392E51B3}"/>
              </a:ext>
            </a:extLst>
          </p:cNvPr>
          <p:cNvCxnSpPr>
            <a:cxnSpLocks/>
          </p:cNvCxnSpPr>
          <p:nvPr/>
        </p:nvCxnSpPr>
        <p:spPr>
          <a:xfrm>
            <a:off x="10017760" y="9366182"/>
            <a:ext cx="2776083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Conexão reta unidirecional 21">
            <a:extLst>
              <a:ext uri="{FF2B5EF4-FFF2-40B4-BE49-F238E27FC236}">
                <a16:creationId xmlns:a16="http://schemas.microsoft.com/office/drawing/2014/main" id="{ED69FF16-0E59-20A6-0BF1-DF3756C7E0C7}"/>
              </a:ext>
            </a:extLst>
          </p:cNvPr>
          <p:cNvCxnSpPr>
            <a:cxnSpLocks/>
          </p:cNvCxnSpPr>
          <p:nvPr/>
        </p:nvCxnSpPr>
        <p:spPr>
          <a:xfrm>
            <a:off x="7863840" y="10250102"/>
            <a:ext cx="4941428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B4EDCCAA-31C7-F0C6-04FA-488999988D02}"/>
              </a:ext>
            </a:extLst>
          </p:cNvPr>
          <p:cNvCxnSpPr>
            <a:cxnSpLocks/>
          </p:cNvCxnSpPr>
          <p:nvPr/>
        </p:nvCxnSpPr>
        <p:spPr>
          <a:xfrm flipV="1">
            <a:off x="9337040" y="10362719"/>
            <a:ext cx="3451597" cy="17330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xão reta unidirecional 24">
            <a:extLst>
              <a:ext uri="{FF2B5EF4-FFF2-40B4-BE49-F238E27FC236}">
                <a16:creationId xmlns:a16="http://schemas.microsoft.com/office/drawing/2014/main" id="{FC26D2C2-CCD1-0B58-672A-035E27C70DD1}"/>
              </a:ext>
            </a:extLst>
          </p:cNvPr>
          <p:cNvCxnSpPr>
            <a:cxnSpLocks/>
          </p:cNvCxnSpPr>
          <p:nvPr/>
        </p:nvCxnSpPr>
        <p:spPr>
          <a:xfrm>
            <a:off x="8575040" y="10768262"/>
            <a:ext cx="4228900" cy="0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584BB6D-9F3C-7413-A996-95319637C0AA}"/>
              </a:ext>
            </a:extLst>
          </p:cNvPr>
          <p:cNvSpPr txBox="1"/>
          <p:nvPr/>
        </p:nvSpPr>
        <p:spPr>
          <a:xfrm>
            <a:off x="13086080" y="2573552"/>
            <a:ext cx="948944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Ligação ao site oficial da Faculdade de Arquitetura</a:t>
            </a:r>
          </a:p>
          <a:p>
            <a:pPr algn="l"/>
            <a:r>
              <a:rPr lang="pt-PT" sz="2800" dirty="0">
                <a:solidFill>
                  <a:srgbClr val="FBC28F"/>
                </a:solidFill>
              </a:rPr>
              <a:t> &lt;a  </a:t>
            </a:r>
            <a:r>
              <a:rPr lang="pt-PT" sz="2800" dirty="0" err="1">
                <a:solidFill>
                  <a:srgbClr val="FBC28F"/>
                </a:solidFill>
              </a:rPr>
              <a:t>href</a:t>
            </a:r>
            <a:r>
              <a:rPr lang="pt-PT" sz="2800" dirty="0">
                <a:solidFill>
                  <a:srgbClr val="FBC28F"/>
                </a:solidFill>
              </a:rPr>
              <a:t>=</a:t>
            </a:r>
            <a:r>
              <a:rPr lang="pt-PT" sz="2800" dirty="0">
                <a:solidFill>
                  <a:srgbClr val="FBC28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“http://www.fa.ulisboa.pt</a:t>
            </a:r>
            <a:r>
              <a:rPr lang="pt-PT" sz="2800" dirty="0">
                <a:solidFill>
                  <a:srgbClr val="FBC28F"/>
                </a:solidFill>
              </a:rPr>
              <a:t>”  &gt; NOME &lt;/a&gt;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6CF85C5B-03C6-508B-37A9-9FB3089EA929}"/>
              </a:ext>
            </a:extLst>
          </p:cNvPr>
          <p:cNvSpPr txBox="1"/>
          <p:nvPr/>
        </p:nvSpPr>
        <p:spPr>
          <a:xfrm>
            <a:off x="13086080" y="5780168"/>
            <a:ext cx="948944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Imagem do Aluno : </a:t>
            </a:r>
            <a:r>
              <a:rPr lang="pt-PT" sz="2800" dirty="0">
                <a:solidFill>
                  <a:schemeClr val="tx1"/>
                </a:solidFill>
              </a:rPr>
              <a:t>“imagem01.jpeg”</a:t>
            </a:r>
          </a:p>
          <a:p>
            <a:pPr algn="l"/>
            <a:r>
              <a:rPr lang="pt-PT" sz="2800" dirty="0">
                <a:solidFill>
                  <a:srgbClr val="FBC28F"/>
                </a:solidFill>
              </a:rPr>
              <a:t>&lt;</a:t>
            </a:r>
            <a:r>
              <a:rPr lang="pt-PT" sz="2800" dirty="0" err="1">
                <a:solidFill>
                  <a:srgbClr val="FBC28F"/>
                </a:solidFill>
              </a:rPr>
              <a:t>img</a:t>
            </a:r>
            <a:r>
              <a:rPr lang="pt-PT" sz="2800" dirty="0">
                <a:solidFill>
                  <a:srgbClr val="FBC28F"/>
                </a:solidFill>
              </a:rPr>
              <a:t> </a:t>
            </a:r>
            <a:r>
              <a:rPr lang="pt-PT" sz="2800" dirty="0" err="1">
                <a:solidFill>
                  <a:srgbClr val="FBC28F"/>
                </a:solidFill>
              </a:rPr>
              <a:t>src</a:t>
            </a:r>
            <a:r>
              <a:rPr lang="pt-PT" sz="2800" dirty="0">
                <a:solidFill>
                  <a:srgbClr val="FBC28F"/>
                </a:solidFill>
              </a:rPr>
              <a:t>=“imagem01.jpeg”width=250px&gt;&lt;/</a:t>
            </a:r>
            <a:r>
              <a:rPr lang="pt-PT" sz="2800" dirty="0" err="1">
                <a:solidFill>
                  <a:srgbClr val="FBC28F"/>
                </a:solidFill>
              </a:rPr>
              <a:t>div</a:t>
            </a:r>
            <a:r>
              <a:rPr lang="pt-PT" sz="2800" dirty="0">
                <a:solidFill>
                  <a:srgbClr val="FBC28F"/>
                </a:solidFill>
              </a:rPr>
              <a:t>&gt; 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2A3655D7-037A-1A2A-9E0A-260FBBBAB241}"/>
              </a:ext>
            </a:extLst>
          </p:cNvPr>
          <p:cNvSpPr txBox="1"/>
          <p:nvPr/>
        </p:nvSpPr>
        <p:spPr>
          <a:xfrm>
            <a:off x="13086080" y="7884382"/>
            <a:ext cx="9489440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Email do Aluno : </a:t>
            </a:r>
          </a:p>
          <a:p>
            <a:pPr algn="l"/>
            <a:r>
              <a:rPr lang="pt-PT" sz="2600" dirty="0">
                <a:solidFill>
                  <a:srgbClr val="FBC28F"/>
                </a:solidFill>
              </a:rPr>
              <a:t>&lt;p&gt;&lt;a </a:t>
            </a:r>
            <a:r>
              <a:rPr lang="pt-PT" sz="2600" dirty="0" err="1">
                <a:solidFill>
                  <a:srgbClr val="FBC28F"/>
                </a:solidFill>
              </a:rPr>
              <a:t>href</a:t>
            </a:r>
            <a:r>
              <a:rPr lang="pt-PT" sz="2600" dirty="0">
                <a:solidFill>
                  <a:srgbClr val="FBC28F"/>
                </a:solidFill>
              </a:rPr>
              <a:t>=“</a:t>
            </a:r>
            <a:r>
              <a:rPr lang="pt-PT" sz="2600" dirty="0" err="1">
                <a:solidFill>
                  <a:srgbClr val="FBC28F"/>
                </a:solidFill>
              </a:rPr>
              <a:t>malito:mbbaltazar@edu.ulisboa.pt</a:t>
            </a:r>
            <a:r>
              <a:rPr lang="pt-PT" sz="2600" dirty="0">
                <a:solidFill>
                  <a:srgbClr val="FBC28F"/>
                </a:solidFill>
              </a:rPr>
              <a:t>”&gt;MAIL&lt;/a&gt;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1E4C7A7-595B-E234-1CB5-18FAE2EFD407}"/>
              </a:ext>
            </a:extLst>
          </p:cNvPr>
          <p:cNvSpPr txBox="1"/>
          <p:nvPr/>
        </p:nvSpPr>
        <p:spPr>
          <a:xfrm>
            <a:off x="13086080" y="9134252"/>
            <a:ext cx="94894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Identificação do aluno : </a:t>
            </a:r>
            <a:r>
              <a:rPr lang="pt-PT" sz="2800" dirty="0">
                <a:solidFill>
                  <a:srgbClr val="FBC28F"/>
                </a:solidFill>
              </a:rPr>
              <a:t>Nome e Número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EBC5A828-23B3-F2ED-93DF-A4EBAC135A64}"/>
              </a:ext>
            </a:extLst>
          </p:cNvPr>
          <p:cNvSpPr txBox="1"/>
          <p:nvPr/>
        </p:nvSpPr>
        <p:spPr>
          <a:xfrm>
            <a:off x="13086080" y="10026272"/>
            <a:ext cx="94894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Ligação a trabalhos de anos anteriores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255C2AA-DEB1-E337-37A4-4C19A04275EC}"/>
              </a:ext>
            </a:extLst>
          </p:cNvPr>
          <p:cNvSpPr txBox="1"/>
          <p:nvPr/>
        </p:nvSpPr>
        <p:spPr>
          <a:xfrm>
            <a:off x="13084752" y="10536019"/>
            <a:ext cx="948944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/>
              <a:t>Ligação aos trabalhos da UC Representação Digital</a:t>
            </a:r>
          </a:p>
        </p:txBody>
      </p:sp>
    </p:spTree>
    <p:extLst>
      <p:ext uri="{BB962C8B-B14F-4D97-AF65-F5344CB8AC3E}">
        <p14:creationId xmlns:p14="http://schemas.microsoft.com/office/powerpoint/2010/main" val="15671798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74767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HTML</a:t>
            </a:r>
            <a:endParaRPr sz="60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487C20B-0525-97B4-3C6E-B5DA78B46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86" b="34314"/>
          <a:stretch/>
        </p:blipFill>
        <p:spPr>
          <a:xfrm>
            <a:off x="1062183" y="2590699"/>
            <a:ext cx="7616629" cy="47747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A14FB9C1-BFF5-0BE3-3B82-9CDE7BADCD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72" t="15473" r="72702" b="71557"/>
          <a:stretch/>
        </p:blipFill>
        <p:spPr>
          <a:xfrm>
            <a:off x="9672321" y="3019136"/>
            <a:ext cx="1608652" cy="1115386"/>
          </a:xfrm>
          <a:prstGeom prst="rect">
            <a:avLst/>
          </a:prstGeom>
        </p:spPr>
      </p:pic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774CA151-9D92-B6A1-A28A-9C6BCF809CF9}"/>
              </a:ext>
            </a:extLst>
          </p:cNvPr>
          <p:cNvCxnSpPr>
            <a:cxnSpLocks/>
          </p:cNvCxnSpPr>
          <p:nvPr/>
        </p:nvCxnSpPr>
        <p:spPr>
          <a:xfrm>
            <a:off x="6438878" y="3340704"/>
            <a:ext cx="2806723" cy="0"/>
          </a:xfrm>
          <a:prstGeom prst="straightConnector1">
            <a:avLst/>
          </a:prstGeom>
          <a:noFill/>
          <a:ln w="28575" cap="flat">
            <a:solidFill>
              <a:srgbClr val="FBC28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83A52B8-3165-550F-F4E1-E10B9598048B}"/>
              </a:ext>
            </a:extLst>
          </p:cNvPr>
          <p:cNvSpPr/>
          <p:nvPr/>
        </p:nvSpPr>
        <p:spPr>
          <a:xfrm>
            <a:off x="4795520" y="3024870"/>
            <a:ext cx="1431730" cy="504004"/>
          </a:xfrm>
          <a:prstGeom prst="ellipse">
            <a:avLst/>
          </a:prstGeom>
          <a:noFill/>
          <a:ln w="12700" cap="flat">
            <a:solidFill>
              <a:srgbClr val="FBC28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F486EC1D-89B8-0B84-905C-A4DC1C6945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111" b="55479"/>
          <a:stretch/>
        </p:blipFill>
        <p:spPr>
          <a:xfrm>
            <a:off x="1097281" y="8458479"/>
            <a:ext cx="7616628" cy="17952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0352BD1A-3388-5EF8-8A05-0740D60904EE}"/>
              </a:ext>
            </a:extLst>
          </p:cNvPr>
          <p:cNvSpPr/>
          <p:nvPr/>
        </p:nvSpPr>
        <p:spPr>
          <a:xfrm>
            <a:off x="2999568" y="5836712"/>
            <a:ext cx="1009724" cy="544848"/>
          </a:xfrm>
          <a:prstGeom prst="ellipse">
            <a:avLst/>
          </a:prstGeom>
          <a:noFill/>
          <a:ln w="12700" cap="flat">
            <a:solidFill>
              <a:schemeClr val="tx2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3FC308-09B5-9A88-0454-443F28B36A02}"/>
              </a:ext>
            </a:extLst>
          </p:cNvPr>
          <p:cNvSpPr/>
          <p:nvPr/>
        </p:nvSpPr>
        <p:spPr>
          <a:xfrm>
            <a:off x="3046740" y="8716414"/>
            <a:ext cx="1009724" cy="544848"/>
          </a:xfrm>
          <a:prstGeom prst="ellipse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34" name="Conexão reta unidirecional 33">
            <a:extLst>
              <a:ext uri="{FF2B5EF4-FFF2-40B4-BE49-F238E27FC236}">
                <a16:creationId xmlns:a16="http://schemas.microsoft.com/office/drawing/2014/main" id="{298AF707-A257-2ECD-ED24-79B4DD15379F}"/>
              </a:ext>
            </a:extLst>
          </p:cNvPr>
          <p:cNvCxnSpPr>
            <a:cxnSpLocks/>
          </p:cNvCxnSpPr>
          <p:nvPr/>
        </p:nvCxnSpPr>
        <p:spPr>
          <a:xfrm>
            <a:off x="4179739" y="6109136"/>
            <a:ext cx="5065862" cy="0"/>
          </a:xfrm>
          <a:prstGeom prst="straightConnector1">
            <a:avLst/>
          </a:prstGeom>
          <a:noFill/>
          <a:ln w="28575" cap="flat">
            <a:solidFill>
              <a:schemeClr val="tx2">
                <a:lumMod val="40000"/>
                <a:lumOff val="60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B3B7B66F-7CCF-DD65-5CF0-69A0E9E3DC9A}"/>
              </a:ext>
            </a:extLst>
          </p:cNvPr>
          <p:cNvCxnSpPr>
            <a:cxnSpLocks/>
          </p:cNvCxnSpPr>
          <p:nvPr/>
        </p:nvCxnSpPr>
        <p:spPr>
          <a:xfrm flipV="1">
            <a:off x="4215597" y="9006767"/>
            <a:ext cx="5030004" cy="4171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0" name="Imagem 39">
            <a:extLst>
              <a:ext uri="{FF2B5EF4-FFF2-40B4-BE49-F238E27FC236}">
                <a16:creationId xmlns:a16="http://schemas.microsoft.com/office/drawing/2014/main" id="{4A5FD691-E157-0D1F-A480-97F7EE9E6B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85" t="15087" r="47978" b="81733"/>
          <a:stretch/>
        </p:blipFill>
        <p:spPr>
          <a:xfrm>
            <a:off x="10133837" y="939230"/>
            <a:ext cx="11366595" cy="487990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D7AD8360-B9AD-BA9A-C7FB-8C83BF815E23}"/>
              </a:ext>
            </a:extLst>
          </p:cNvPr>
          <p:cNvSpPr txBox="1"/>
          <p:nvPr/>
        </p:nvSpPr>
        <p:spPr>
          <a:xfrm>
            <a:off x="9616130" y="5526194"/>
            <a:ext cx="13015270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700" dirty="0"/>
              <a:t>Escolha da cor “</a:t>
            </a:r>
            <a:r>
              <a:rPr lang="pt-PT" sz="2700" dirty="0">
                <a:solidFill>
                  <a:schemeClr val="bg1">
                    <a:lumMod val="65000"/>
                  </a:schemeClr>
                </a:solidFill>
              </a:rPr>
              <a:t>branco</a:t>
            </a:r>
            <a:r>
              <a:rPr lang="pt-PT" sz="2700" dirty="0"/>
              <a:t>” exclusivamente para a Identificação do aluno – </a:t>
            </a:r>
            <a:r>
              <a:rPr lang="pt-PT" sz="2700" dirty="0">
                <a:solidFill>
                  <a:schemeClr val="bg1">
                    <a:lumMod val="65000"/>
                  </a:schemeClr>
                </a:solidFill>
              </a:rPr>
              <a:t>Nome</a:t>
            </a:r>
            <a:r>
              <a:rPr lang="pt-PT" sz="27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2700" dirty="0">
                <a:solidFill>
                  <a:schemeClr val="bg1">
                    <a:lumMod val="65000"/>
                  </a:schemeClr>
                </a:solidFill>
              </a:rPr>
              <a:t>e Número </a:t>
            </a:r>
            <a:r>
              <a:rPr lang="pt-PT" sz="2700" dirty="0">
                <a:solidFill>
                  <a:schemeClr val="tx1"/>
                </a:solidFill>
              </a:rPr>
              <a:t>– de modo a destacar o autor do site acima do conteúdo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951B558-3FBD-4030-95D4-6FC481FD72DF}"/>
              </a:ext>
            </a:extLst>
          </p:cNvPr>
          <p:cNvSpPr txBox="1"/>
          <p:nvPr/>
        </p:nvSpPr>
        <p:spPr>
          <a:xfrm>
            <a:off x="9616130" y="8338714"/>
            <a:ext cx="13015270" cy="13388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700" dirty="0"/>
              <a:t>Escolha da cor “preto” para todas as informações complementares ao autor, referentes à UC Representação Digital e ás restantes, feitas em anos anteriores</a:t>
            </a:r>
            <a:endParaRPr lang="pt-PT" sz="2700" dirty="0">
              <a:solidFill>
                <a:schemeClr val="tx1"/>
              </a:solidFill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4A3F29D7-B810-8B70-8EFF-BE1B150C90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857" t="79752" r="28689" b="15170"/>
          <a:stretch/>
        </p:blipFill>
        <p:spPr>
          <a:xfrm>
            <a:off x="9684998" y="6529143"/>
            <a:ext cx="10889002" cy="830433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CC718ED6-D8D2-6FBC-1107-BD32DA401CD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31" t="89431" r="30104"/>
          <a:stretch/>
        </p:blipFill>
        <p:spPr>
          <a:xfrm>
            <a:off x="9684998" y="9690761"/>
            <a:ext cx="7790202" cy="12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01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74767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HTML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708166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B2E67B95-1884-CC25-D87E-10C30C1ABF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09" r="6725"/>
          <a:stretch/>
        </p:blipFill>
        <p:spPr>
          <a:xfrm>
            <a:off x="1097280" y="2443710"/>
            <a:ext cx="7616628" cy="492983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153BC92-C99B-9CA3-BC12-EF4AB6C4B5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4" r="9189"/>
          <a:stretch/>
        </p:blipFill>
        <p:spPr>
          <a:xfrm>
            <a:off x="1097280" y="7738312"/>
            <a:ext cx="7616628" cy="33260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FA7F4FB-ABFA-5E17-95D1-9FED40CB96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76" b="11670"/>
          <a:stretch/>
        </p:blipFill>
        <p:spPr>
          <a:xfrm>
            <a:off x="11993570" y="1007708"/>
            <a:ext cx="9366586" cy="6365840"/>
          </a:xfrm>
          <a:prstGeom prst="rect">
            <a:avLst/>
          </a:prstGeom>
        </p:spPr>
      </p:pic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3FBF20A-C3B3-0E6E-27C8-B9E0EF294421}"/>
              </a:ext>
            </a:extLst>
          </p:cNvPr>
          <p:cNvCxnSpPr>
            <a:cxnSpLocks/>
          </p:cNvCxnSpPr>
          <p:nvPr/>
        </p:nvCxnSpPr>
        <p:spPr>
          <a:xfrm flipV="1">
            <a:off x="5382228" y="4762500"/>
            <a:ext cx="10287866" cy="1360508"/>
          </a:xfrm>
          <a:prstGeom prst="straightConnector1">
            <a:avLst/>
          </a:prstGeom>
          <a:noFill/>
          <a:ln w="28575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5A7AFC6-77B2-7710-59A1-41DC99F8ECA8}"/>
              </a:ext>
            </a:extLst>
          </p:cNvPr>
          <p:cNvSpPr txBox="1"/>
          <p:nvPr/>
        </p:nvSpPr>
        <p:spPr>
          <a:xfrm>
            <a:off x="10634876" y="7788389"/>
            <a:ext cx="12083973" cy="3108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800" dirty="0">
                <a:solidFill>
                  <a:schemeClr val="tx1"/>
                </a:solidFill>
              </a:rPr>
              <a:t> Organização da página com Sumários e Entregas para facilitar a submissão e procura.</a:t>
            </a:r>
          </a:p>
          <a:p>
            <a:endParaRPr lang="pt-PT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Pasta de 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Sumários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Pastas para cada dia correspondente à escrita do 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sumário de cada aula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</a:rPr>
              <a:t>Pasta para 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Entregas</a:t>
            </a:r>
          </a:p>
        </p:txBody>
      </p:sp>
    </p:spTree>
    <p:extLst>
      <p:ext uri="{BB962C8B-B14F-4D97-AF65-F5344CB8AC3E}">
        <p14:creationId xmlns:p14="http://schemas.microsoft.com/office/powerpoint/2010/main" val="34084493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372310" y="747679"/>
            <a:ext cx="306656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HTML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708166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8CF3F8D0-2EF5-DA15-40F3-6822888EF2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899"/>
          <a:stretch/>
        </p:blipFill>
        <p:spPr>
          <a:xfrm>
            <a:off x="2456540" y="2875494"/>
            <a:ext cx="19470919" cy="3142750"/>
          </a:xfrm>
          <a:prstGeom prst="rect">
            <a:avLst/>
          </a:prstGeom>
        </p:spPr>
      </p:pic>
      <p:sp>
        <p:nvSpPr>
          <p:cNvPr id="7" name="ÍNDICE">
            <a:extLst>
              <a:ext uri="{FF2B5EF4-FFF2-40B4-BE49-F238E27FC236}">
                <a16:creationId xmlns:a16="http://schemas.microsoft.com/office/drawing/2014/main" id="{BC42205B-A162-CA26-6893-8B0CED367FD3}"/>
              </a:ext>
            </a:extLst>
          </p:cNvPr>
          <p:cNvSpPr txBox="1"/>
          <p:nvPr/>
        </p:nvSpPr>
        <p:spPr>
          <a:xfrm>
            <a:off x="9152666" y="1365305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Introdução à linguagem html do </a:t>
            </a:r>
            <a:r>
              <a:rPr lang="pt-PT" sz="3200" dirty="0" err="1"/>
              <a:t>Notepad</a:t>
            </a:r>
            <a:r>
              <a:rPr lang="pt-PT" sz="3200" dirty="0"/>
              <a:t> ++:</a:t>
            </a:r>
            <a:endParaRPr sz="3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784262-C023-C24A-7F0E-24FB7C2CB4FF}"/>
              </a:ext>
            </a:extLst>
          </p:cNvPr>
          <p:cNvSpPr/>
          <p:nvPr/>
        </p:nvSpPr>
        <p:spPr>
          <a:xfrm>
            <a:off x="8142942" y="4373139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F71AB-6059-2511-88FE-9F313377F0C1}"/>
              </a:ext>
            </a:extLst>
          </p:cNvPr>
          <p:cNvSpPr/>
          <p:nvPr/>
        </p:nvSpPr>
        <p:spPr>
          <a:xfrm>
            <a:off x="9532373" y="4364446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EC8EBB-9C07-0BB7-5936-843AAC4D7D85}"/>
              </a:ext>
            </a:extLst>
          </p:cNvPr>
          <p:cNvSpPr/>
          <p:nvPr/>
        </p:nvSpPr>
        <p:spPr>
          <a:xfrm>
            <a:off x="12902172" y="4364446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772997-B520-2E63-978C-D8F20521BC0E}"/>
              </a:ext>
            </a:extLst>
          </p:cNvPr>
          <p:cNvSpPr/>
          <p:nvPr/>
        </p:nvSpPr>
        <p:spPr>
          <a:xfrm>
            <a:off x="14291603" y="4385994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F4C3D0-6B45-816C-1021-D906440B6B34}"/>
              </a:ext>
            </a:extLst>
          </p:cNvPr>
          <p:cNvSpPr/>
          <p:nvPr/>
        </p:nvSpPr>
        <p:spPr>
          <a:xfrm>
            <a:off x="8639264" y="5117513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B2E506-E092-8CB6-46E4-91980B6EB630}"/>
              </a:ext>
            </a:extLst>
          </p:cNvPr>
          <p:cNvSpPr/>
          <p:nvPr/>
        </p:nvSpPr>
        <p:spPr>
          <a:xfrm>
            <a:off x="10028695" y="5106281"/>
            <a:ext cx="1299638" cy="692468"/>
          </a:xfrm>
          <a:prstGeom prst="ellipse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spc="0" normalizeH="0" baseline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829D478-544B-7C52-6722-56E478EBC21B}"/>
              </a:ext>
            </a:extLst>
          </p:cNvPr>
          <p:cNvSpPr txBox="1"/>
          <p:nvPr/>
        </p:nvSpPr>
        <p:spPr>
          <a:xfrm>
            <a:off x="4286250" y="7004218"/>
            <a:ext cx="2882492" cy="3108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Á = </a:t>
            </a:r>
            <a:r>
              <a:rPr lang="pt-PT" sz="2800" dirty="0"/>
              <a:t>&amp;</a:t>
            </a:r>
            <a:r>
              <a:rPr lang="pt-PT" sz="2800" dirty="0" err="1"/>
              <a:t>Aacute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á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aacute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Â =</a:t>
            </a:r>
            <a:r>
              <a:rPr lang="pt-PT" sz="2800" dirty="0">
                <a:solidFill>
                  <a:schemeClr val="tx1"/>
                </a:solidFill>
              </a:rPr>
              <a:t> &amp;</a:t>
            </a:r>
            <a:r>
              <a:rPr lang="pt-PT" sz="2800" dirty="0" err="1">
                <a:solidFill>
                  <a:schemeClr val="tx1"/>
                </a:solidFill>
              </a:rPr>
              <a:t>Acirc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À =</a:t>
            </a:r>
            <a:r>
              <a:rPr lang="pt-PT" sz="2800" dirty="0">
                <a:solidFill>
                  <a:schemeClr val="tx1"/>
                </a:solidFill>
              </a:rPr>
              <a:t> &amp;Agrave;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Ã =</a:t>
            </a:r>
            <a:r>
              <a:rPr lang="pt-PT" sz="2800" dirty="0">
                <a:solidFill>
                  <a:schemeClr val="tx1"/>
                </a:solidFill>
              </a:rPr>
              <a:t> &amp;</a:t>
            </a:r>
            <a:r>
              <a:rPr lang="pt-PT" sz="2800" dirty="0" err="1">
                <a:solidFill>
                  <a:schemeClr val="tx1"/>
                </a:solidFill>
              </a:rPr>
              <a:t>Atilde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ç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ccedil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BBC3198-5F18-E683-B14F-E8ECB55FAB89}"/>
              </a:ext>
            </a:extLst>
          </p:cNvPr>
          <p:cNvSpPr txBox="1"/>
          <p:nvPr/>
        </p:nvSpPr>
        <p:spPr>
          <a:xfrm>
            <a:off x="6898824" y="6993333"/>
            <a:ext cx="2882492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É = </a:t>
            </a:r>
            <a:r>
              <a:rPr lang="pt-PT" sz="2800" dirty="0"/>
              <a:t>&amp;</a:t>
            </a:r>
            <a:r>
              <a:rPr lang="pt-PT" sz="2800" dirty="0" err="1"/>
              <a:t>Eacute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é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eacute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Ê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Ecirc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È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Egrave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038156-8042-6E4A-F0E6-0B5F4C94E927}"/>
              </a:ext>
            </a:extLst>
          </p:cNvPr>
          <p:cNvSpPr txBox="1"/>
          <p:nvPr/>
        </p:nvSpPr>
        <p:spPr>
          <a:xfrm>
            <a:off x="9504889" y="7004218"/>
            <a:ext cx="2882492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Í = </a:t>
            </a:r>
            <a:r>
              <a:rPr lang="pt-PT" sz="2800" dirty="0"/>
              <a:t>&amp;</a:t>
            </a:r>
            <a:r>
              <a:rPr lang="pt-PT" sz="2800" dirty="0" err="1"/>
              <a:t>Iacute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í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iacute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Î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Icirc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Ì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Igrave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A5ACCE8-A8CD-2C01-9924-A8256376DC05}"/>
              </a:ext>
            </a:extLst>
          </p:cNvPr>
          <p:cNvSpPr txBox="1"/>
          <p:nvPr/>
        </p:nvSpPr>
        <p:spPr>
          <a:xfrm>
            <a:off x="11901817" y="7010369"/>
            <a:ext cx="3192737" cy="2246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Ó = </a:t>
            </a:r>
            <a:r>
              <a:rPr lang="pt-PT" sz="2800" dirty="0"/>
              <a:t>&amp;</a:t>
            </a:r>
            <a:r>
              <a:rPr lang="pt-PT" sz="2800" dirty="0" err="1"/>
              <a:t>Oacute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ó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Ô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Ò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Õ = </a:t>
            </a:r>
            <a:r>
              <a:rPr lang="pt-PT" sz="2800" dirty="0">
                <a:solidFill>
                  <a:schemeClr val="tx1"/>
                </a:solidFill>
              </a:rPr>
              <a:t>&amp;Otilde;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F87EB64-F816-E806-0F2F-E934460252DA}"/>
              </a:ext>
            </a:extLst>
          </p:cNvPr>
          <p:cNvSpPr txBox="1"/>
          <p:nvPr/>
        </p:nvSpPr>
        <p:spPr>
          <a:xfrm>
            <a:off x="14587766" y="7005314"/>
            <a:ext cx="3192737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Ú = </a:t>
            </a:r>
            <a:r>
              <a:rPr lang="pt-PT" sz="2800" dirty="0"/>
              <a:t>&amp;</a:t>
            </a:r>
            <a:r>
              <a:rPr lang="pt-PT" sz="2800" dirty="0" err="1"/>
              <a:t>Oacute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ú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oacute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Û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Ocirc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Ù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Ograve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265640A-B349-B4B6-0A9C-C36988856DD1}"/>
              </a:ext>
            </a:extLst>
          </p:cNvPr>
          <p:cNvSpPr txBox="1"/>
          <p:nvPr/>
        </p:nvSpPr>
        <p:spPr>
          <a:xfrm>
            <a:off x="17253835" y="7004218"/>
            <a:ext cx="3192737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b="0" dirty="0"/>
              <a:t>&lt; = </a:t>
            </a:r>
            <a:r>
              <a:rPr lang="pt-PT" sz="2800" dirty="0"/>
              <a:t>&amp;</a:t>
            </a:r>
            <a:r>
              <a:rPr lang="pt-PT" sz="2800" dirty="0" err="1"/>
              <a:t>lt</a:t>
            </a:r>
            <a:r>
              <a:rPr lang="pt-PT" sz="2800" dirty="0"/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&gt; = </a:t>
            </a:r>
            <a:r>
              <a:rPr lang="pt-PT" sz="2800" dirty="0">
                <a:solidFill>
                  <a:schemeClr val="tx1"/>
                </a:solidFill>
              </a:rPr>
              <a:t>&amp;</a:t>
            </a:r>
            <a:r>
              <a:rPr lang="pt-PT" sz="2800" dirty="0" err="1">
                <a:solidFill>
                  <a:schemeClr val="tx1"/>
                </a:solidFill>
              </a:rPr>
              <a:t>gt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! = </a:t>
            </a:r>
            <a:r>
              <a:rPr lang="pt-PT" sz="2800" dirty="0">
                <a:solidFill>
                  <a:schemeClr val="tx1"/>
                </a:solidFill>
              </a:rPr>
              <a:t>&amp;#33;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“ = </a:t>
            </a:r>
            <a:r>
              <a:rPr lang="pt-PT" sz="2800" dirty="0">
                <a:solidFill>
                  <a:schemeClr val="tx1"/>
                </a:solidFill>
              </a:rPr>
              <a:t>&amp;#34;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# = </a:t>
            </a:r>
            <a:r>
              <a:rPr lang="pt-PT" sz="2800" dirty="0">
                <a:solidFill>
                  <a:schemeClr val="tx1"/>
                </a:solidFill>
              </a:rPr>
              <a:t>&amp;#35;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% = </a:t>
            </a:r>
            <a:r>
              <a:rPr lang="pt-PT" sz="2800" dirty="0">
                <a:solidFill>
                  <a:schemeClr val="tx1"/>
                </a:solidFill>
              </a:rPr>
              <a:t>&amp;#37;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‘ = </a:t>
            </a:r>
            <a:r>
              <a:rPr lang="pt-PT" sz="2800" dirty="0">
                <a:solidFill>
                  <a:schemeClr val="tx1"/>
                </a:solidFill>
              </a:rPr>
              <a:t>&amp;#39;</a:t>
            </a:r>
          </a:p>
          <a:p>
            <a:pPr algn="l"/>
            <a:r>
              <a:rPr lang="pt-PT" sz="2800" b="0" dirty="0">
                <a:solidFill>
                  <a:schemeClr val="tx1"/>
                </a:solidFill>
              </a:rPr>
              <a:t>* =</a:t>
            </a:r>
            <a:r>
              <a:rPr lang="pt-PT" sz="2800" dirty="0">
                <a:solidFill>
                  <a:schemeClr val="tx1"/>
                </a:solidFill>
              </a:rPr>
              <a:t> &amp;#42</a:t>
            </a:r>
          </a:p>
          <a:p>
            <a:pPr algn="l"/>
            <a:endParaRPr lang="pt-PT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967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2512030" y="718338"/>
            <a:ext cx="48699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/>
              <a:t>2. </a:t>
            </a:r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9DAB2A58-C4A1-185E-735B-7B5123219B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77" t="3395"/>
          <a:stretch/>
        </p:blipFill>
        <p:spPr>
          <a:xfrm>
            <a:off x="1152179" y="2688075"/>
            <a:ext cx="8907204" cy="703691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D70953-4C28-C640-8B39-8EC9594B347E}"/>
              </a:ext>
            </a:extLst>
          </p:cNvPr>
          <p:cNvSpPr txBox="1"/>
          <p:nvPr/>
        </p:nvSpPr>
        <p:spPr>
          <a:xfrm>
            <a:off x="1830056" y="9044986"/>
            <a:ext cx="54143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1ª Conjunto em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AutoCAD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1830056" y="9510997"/>
            <a:ext cx="541435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1 PENTÁGONO</a:t>
            </a:r>
          </a:p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5 RETÂNGULOS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DFDF4C5-A1BB-6BBC-2F29-F138D8ED471F}"/>
              </a:ext>
            </a:extLst>
          </p:cNvPr>
          <p:cNvSpPr txBox="1"/>
          <p:nvPr/>
        </p:nvSpPr>
        <p:spPr>
          <a:xfrm>
            <a:off x="8723474" y="2840144"/>
            <a:ext cx="14165447" cy="74174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LAYERS</a:t>
            </a:r>
            <a:r>
              <a:rPr lang="pt-PT" sz="2800" dirty="0">
                <a:solidFill>
                  <a:schemeClr val="tx1"/>
                </a:solidFill>
              </a:rPr>
              <a:t> – definição das camadas do desenho, nas quais estarão inseridos os diferentes objetos desenhados.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 </a:t>
            </a:r>
            <a:r>
              <a:rPr lang="pt-PT" sz="2800" dirty="0" err="1">
                <a:solidFill>
                  <a:schemeClr val="bg1">
                    <a:lumMod val="65000"/>
                  </a:schemeClr>
                </a:solidFill>
              </a:rPr>
              <a:t>ex</a:t>
            </a:r>
            <a:r>
              <a:rPr lang="pt-PT" sz="2800" dirty="0">
                <a:solidFill>
                  <a:schemeClr val="bg1">
                    <a:lumMod val="65000"/>
                  </a:schemeClr>
                </a:solidFill>
              </a:rPr>
              <a:t>:</a:t>
            </a:r>
            <a:r>
              <a:rPr lang="pt-PT" sz="2800" dirty="0">
                <a:solidFill>
                  <a:schemeClr val="tx1"/>
                </a:solidFill>
              </a:rPr>
              <a:t> Todos os retângulos numa </a:t>
            </a:r>
            <a:r>
              <a:rPr lang="pt-PT" sz="2800" dirty="0" err="1">
                <a:solidFill>
                  <a:schemeClr val="tx1"/>
                </a:solidFill>
              </a:rPr>
              <a:t>layer</a:t>
            </a:r>
            <a:r>
              <a:rPr lang="pt-PT" sz="2800" dirty="0">
                <a:solidFill>
                  <a:schemeClr val="tx1"/>
                </a:solidFill>
              </a:rPr>
              <a:t> (</a:t>
            </a:r>
            <a:r>
              <a:rPr lang="pt-PT" sz="2800" dirty="0">
                <a:solidFill>
                  <a:srgbClr val="0070C0"/>
                </a:solidFill>
              </a:rPr>
              <a:t>cor azul</a:t>
            </a:r>
            <a:r>
              <a:rPr lang="pt-PT" sz="2800" dirty="0">
                <a:solidFill>
                  <a:schemeClr val="tx1"/>
                </a:solidFill>
              </a:rPr>
              <a:t>) e o pentágono noutra (</a:t>
            </a:r>
            <a:r>
              <a:rPr lang="pt-PT" sz="2800" dirty="0">
                <a:solidFill>
                  <a:srgbClr val="FF0000"/>
                </a:solidFill>
              </a:rPr>
              <a:t>cor vermelha</a:t>
            </a:r>
            <a:r>
              <a:rPr lang="pt-PT" sz="2800" dirty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MOVE</a:t>
            </a:r>
            <a:r>
              <a:rPr lang="pt-PT" sz="2800" dirty="0">
                <a:solidFill>
                  <a:schemeClr val="tx1"/>
                </a:solidFill>
              </a:rPr>
              <a:t> – selecionar &lt; MOVE &lt; arrastar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ZOOM</a:t>
            </a:r>
            <a:r>
              <a:rPr lang="pt-PT" sz="2800" dirty="0">
                <a:solidFill>
                  <a:schemeClr val="tx1"/>
                </a:solidFill>
              </a:rPr>
              <a:t> – funcionalidade de rato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WORKSCALE</a:t>
            </a:r>
            <a:r>
              <a:rPr lang="pt-PT" sz="2800" dirty="0">
                <a:solidFill>
                  <a:schemeClr val="tx1"/>
                </a:solidFill>
              </a:rPr>
              <a:t> – 1/1000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COORDENADAS ABSOLUTAS</a:t>
            </a:r>
            <a:r>
              <a:rPr lang="pt-PT" sz="2800" dirty="0">
                <a:solidFill>
                  <a:schemeClr val="tx1"/>
                </a:solidFill>
              </a:rPr>
              <a:t> – </a:t>
            </a:r>
            <a:r>
              <a:rPr lang="pt-PT" sz="2800" dirty="0" err="1">
                <a:solidFill>
                  <a:schemeClr val="tx1"/>
                </a:solidFill>
              </a:rPr>
              <a:t>ex</a:t>
            </a:r>
            <a:r>
              <a:rPr lang="pt-PT" sz="2800" dirty="0">
                <a:solidFill>
                  <a:schemeClr val="tx1"/>
                </a:solidFill>
              </a:rPr>
              <a:t>: (#4,5)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COORDENADAS RELATIVAS</a:t>
            </a:r>
            <a:r>
              <a:rPr lang="pt-PT" sz="2800" dirty="0">
                <a:solidFill>
                  <a:schemeClr val="tx1"/>
                </a:solidFill>
              </a:rPr>
              <a:t> – </a:t>
            </a:r>
            <a:r>
              <a:rPr lang="pt-PT" sz="2800" dirty="0" err="1">
                <a:solidFill>
                  <a:schemeClr val="tx1"/>
                </a:solidFill>
              </a:rPr>
              <a:t>ex</a:t>
            </a:r>
            <a:r>
              <a:rPr lang="pt-PT" sz="2800" dirty="0">
                <a:solidFill>
                  <a:schemeClr val="tx1"/>
                </a:solidFill>
              </a:rPr>
              <a:t>: (@5,5)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LINE</a:t>
            </a:r>
            <a:r>
              <a:rPr lang="pt-PT" sz="2800" dirty="0">
                <a:solidFill>
                  <a:schemeClr val="tx1"/>
                </a:solidFill>
              </a:rPr>
              <a:t> – LINE &lt; selecionar ponto de início e definir o comprimento (escrevendo nº)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POLYLINE</a:t>
            </a:r>
            <a:r>
              <a:rPr lang="pt-PT" sz="2800" dirty="0">
                <a:solidFill>
                  <a:schemeClr val="tx1"/>
                </a:solidFill>
              </a:rPr>
              <a:t> – PL &lt; </a:t>
            </a:r>
            <a:r>
              <a:rPr lang="pt-PT" sz="2800" u="sng" dirty="0">
                <a:solidFill>
                  <a:schemeClr val="tx1"/>
                </a:solidFill>
              </a:rPr>
              <a:t>h</a:t>
            </a:r>
            <a:r>
              <a:rPr lang="pt-PT" sz="2800" dirty="0">
                <a:solidFill>
                  <a:schemeClr val="tx1"/>
                </a:solidFill>
              </a:rPr>
              <a:t> ou </a:t>
            </a:r>
            <a:r>
              <a:rPr lang="pt-PT" sz="2800" u="sng" dirty="0">
                <a:solidFill>
                  <a:schemeClr val="tx1"/>
                </a:solidFill>
              </a:rPr>
              <a:t>v</a:t>
            </a:r>
            <a:r>
              <a:rPr lang="pt-PT" sz="2800" dirty="0">
                <a:solidFill>
                  <a:schemeClr val="tx1"/>
                </a:solidFill>
              </a:rPr>
              <a:t> &lt; selecionar ponto pretendido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CHANGEPROPERTIES</a:t>
            </a:r>
            <a:r>
              <a:rPr lang="pt-PT" sz="2800" dirty="0">
                <a:solidFill>
                  <a:schemeClr val="tx1"/>
                </a:solidFill>
              </a:rPr>
              <a:t> – CHPROP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SCALE</a:t>
            </a:r>
            <a:r>
              <a:rPr lang="pt-PT" sz="2800" dirty="0">
                <a:solidFill>
                  <a:schemeClr val="tx1"/>
                </a:solidFill>
              </a:rPr>
              <a:t> – alterar a </a:t>
            </a:r>
            <a:r>
              <a:rPr lang="pt-PT" sz="2800" dirty="0" err="1">
                <a:solidFill>
                  <a:schemeClr val="tx1"/>
                </a:solidFill>
              </a:rPr>
              <a:t>escla</a:t>
            </a:r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ALIGN</a:t>
            </a:r>
            <a:r>
              <a:rPr lang="pt-PT" sz="2800" dirty="0">
                <a:solidFill>
                  <a:schemeClr val="tx1"/>
                </a:solidFill>
              </a:rPr>
              <a:t> – alinhar o nosso objeto com outro ou à escala de outro.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DRAWORDER</a:t>
            </a:r>
            <a:r>
              <a:rPr lang="pt-PT" sz="2800" dirty="0">
                <a:solidFill>
                  <a:schemeClr val="tx1"/>
                </a:solidFill>
              </a:rPr>
              <a:t> – definir a ordem dos objetos, </a:t>
            </a:r>
            <a:r>
              <a:rPr lang="pt-PT" sz="2800" dirty="0" err="1">
                <a:solidFill>
                  <a:schemeClr val="tx1"/>
                </a:solidFill>
              </a:rPr>
              <a:t>front</a:t>
            </a:r>
            <a:r>
              <a:rPr lang="pt-PT" sz="2800" dirty="0">
                <a:solidFill>
                  <a:schemeClr val="tx1"/>
                </a:solidFill>
              </a:rPr>
              <a:t> ou </a:t>
            </a:r>
            <a:r>
              <a:rPr lang="pt-PT" sz="2800" dirty="0" err="1">
                <a:solidFill>
                  <a:schemeClr val="tx1"/>
                </a:solidFill>
              </a:rPr>
              <a:t>back</a:t>
            </a:r>
            <a:endParaRPr lang="pt-PT" sz="2800" dirty="0">
              <a:solidFill>
                <a:schemeClr val="tx1"/>
              </a:solidFill>
            </a:endParaRP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TEXT</a:t>
            </a:r>
            <a:r>
              <a:rPr lang="pt-PT" sz="2800" dirty="0">
                <a:solidFill>
                  <a:schemeClr val="tx1"/>
                </a:solidFill>
              </a:rPr>
              <a:t> – introdução de texto auxiliar</a:t>
            </a:r>
          </a:p>
        </p:txBody>
      </p:sp>
      <p:sp>
        <p:nvSpPr>
          <p:cNvPr id="18" name="ÍNDICE">
            <a:extLst>
              <a:ext uri="{FF2B5EF4-FFF2-40B4-BE49-F238E27FC236}">
                <a16:creationId xmlns:a16="http://schemas.microsoft.com/office/drawing/2014/main" id="{718EDC85-AEC8-0EC2-787B-1BE3F319F578}"/>
              </a:ext>
            </a:extLst>
          </p:cNvPr>
          <p:cNvSpPr txBox="1"/>
          <p:nvPr/>
        </p:nvSpPr>
        <p:spPr>
          <a:xfrm>
            <a:off x="9152666" y="2167742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Comandos utilizados: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8496524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me e Apelidos do Aluno">
            <a:extLst>
              <a:ext uri="{FF2B5EF4-FFF2-40B4-BE49-F238E27FC236}">
                <a16:creationId xmlns:a16="http://schemas.microsoft.com/office/drawing/2014/main" id="{0D351D1F-093E-CEF6-E846-6CF223695465}"/>
              </a:ext>
            </a:extLst>
          </p:cNvPr>
          <p:cNvSpPr txBox="1">
            <a:spLocks/>
          </p:cNvSpPr>
          <p:nvPr/>
        </p:nvSpPr>
        <p:spPr>
          <a:xfrm>
            <a:off x="1097280" y="0"/>
            <a:ext cx="7616628" cy="1914737"/>
          </a:xfrm>
          <a:prstGeom prst="rect">
            <a:avLst/>
          </a:prstGeom>
          <a:solidFill>
            <a:srgbClr val="FDE1C7">
              <a:alpha val="44000"/>
            </a:srgbClr>
          </a:solidFill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lvl="1" hangingPunct="1">
              <a:defRPr sz="10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pt-PT" sz="7200" cap="small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ÍNDICE">
            <a:extLst>
              <a:ext uri="{FF2B5EF4-FFF2-40B4-BE49-F238E27FC236}">
                <a16:creationId xmlns:a16="http://schemas.microsoft.com/office/drawing/2014/main" id="{9082C6FD-7B56-037A-6986-9007AFB5D8C2}"/>
              </a:ext>
            </a:extLst>
          </p:cNvPr>
          <p:cNvSpPr txBox="1"/>
          <p:nvPr/>
        </p:nvSpPr>
        <p:spPr>
          <a:xfrm>
            <a:off x="3016710" y="747679"/>
            <a:ext cx="35872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r>
              <a:rPr lang="pt-PT" sz="6000" dirty="0" err="1"/>
              <a:t>AutoCAD</a:t>
            </a:r>
            <a:endParaRPr sz="6000" dirty="0"/>
          </a:p>
        </p:txBody>
      </p:sp>
      <p:grpSp>
        <p:nvGrpSpPr>
          <p:cNvPr id="27" name="Agrupar">
            <a:extLst>
              <a:ext uri="{FF2B5EF4-FFF2-40B4-BE49-F238E27FC236}">
                <a16:creationId xmlns:a16="http://schemas.microsoft.com/office/drawing/2014/main" id="{E1CF7032-BC4B-BB9E-8DD3-4FEE753BD558}"/>
              </a:ext>
            </a:extLst>
          </p:cNvPr>
          <p:cNvGrpSpPr/>
          <p:nvPr/>
        </p:nvGrpSpPr>
        <p:grpSpPr>
          <a:xfrm>
            <a:off x="253667" y="11652183"/>
            <a:ext cx="23876667" cy="2107064"/>
            <a:chOff x="0" y="0"/>
            <a:chExt cx="23876667" cy="1940104"/>
          </a:xfrm>
        </p:grpSpPr>
        <p:sp>
          <p:nvSpPr>
            <p:cNvPr id="28" name="Linha">
              <a:extLst>
                <a:ext uri="{FF2B5EF4-FFF2-40B4-BE49-F238E27FC236}">
                  <a16:creationId xmlns:a16="http://schemas.microsoft.com/office/drawing/2014/main" id="{30F5E94E-84E7-BD99-EF34-C513D003777C}"/>
                </a:ext>
              </a:extLst>
            </p:cNvPr>
            <p:cNvSpPr/>
            <p:nvPr/>
          </p:nvSpPr>
          <p:spPr>
            <a:xfrm>
              <a:off x="0" y="0"/>
              <a:ext cx="23876667" cy="0"/>
            </a:xfrm>
            <a:prstGeom prst="line">
              <a:avLst/>
            </a:prstGeom>
            <a:noFill/>
            <a:ln w="25400" cap="flat">
              <a:solidFill>
                <a:srgbClr val="D5D5D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29" name="Logotipo_Faculdade Arquitetura_UL_alta resoluá∆o_ white letters.jpg" descr="Logotipo_Faculdade Arquitetura_UL_alta resoluá∆o_ white letters.jpg">
              <a:extLst>
                <a:ext uri="{FF2B5EF4-FFF2-40B4-BE49-F238E27FC236}">
                  <a16:creationId xmlns:a16="http://schemas.microsoft.com/office/drawing/2014/main" id="{AEB28501-EC66-BE82-27D3-9C119B880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172" y="95935"/>
              <a:ext cx="3493172" cy="1674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ULISBOA.jpg" descr="ULISBOA.jpg">
              <a:extLst>
                <a:ext uri="{FF2B5EF4-FFF2-40B4-BE49-F238E27FC236}">
                  <a16:creationId xmlns:a16="http://schemas.microsoft.com/office/drawing/2014/main" id="{77982C76-572F-9625-DFB4-179C28686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613" y="39503"/>
              <a:ext cx="5080001" cy="1854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" name="MGeG">
              <a:extLst>
                <a:ext uri="{FF2B5EF4-FFF2-40B4-BE49-F238E27FC236}">
                  <a16:creationId xmlns:a16="http://schemas.microsoft.com/office/drawing/2014/main" id="{5786E456-A007-5098-F716-01DA2E249B39}"/>
                </a:ext>
              </a:extLst>
            </p:cNvPr>
            <p:cNvSpPr txBox="1"/>
            <p:nvPr/>
          </p:nvSpPr>
          <p:spPr>
            <a:xfrm>
              <a:off x="11739903" y="218771"/>
              <a:ext cx="4836160" cy="1721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65100" dist="107197" dir="2700000" rotWithShape="0">
                <a:srgbClr val="000000">
                  <a:alpha val="498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rmAutofit/>
            </a:bodyPr>
            <a:lstStyle>
              <a:lvl1pPr defTabSz="817244">
                <a:defRPr sz="10791">
                  <a:gradFill flip="none" rotWithShape="1"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defRPr>
              </a:lvl1pPr>
            </a:lstStyle>
            <a:p>
              <a:r>
                <a:rPr lang="en-GB" sz="8800" dirty="0" err="1"/>
                <a:t>ReDig</a:t>
              </a:r>
              <a:endParaRPr sz="8800" dirty="0"/>
            </a:p>
          </p:txBody>
        </p:sp>
        <p:sp>
          <p:nvSpPr>
            <p:cNvPr id="32" name="Mestrado Integrado em Arquitectura…">
              <a:extLst>
                <a:ext uri="{FF2B5EF4-FFF2-40B4-BE49-F238E27FC236}">
                  <a16:creationId xmlns:a16="http://schemas.microsoft.com/office/drawing/2014/main" id="{9DC64011-D7EB-0BF4-FBA3-474D22FBC253}"/>
                </a:ext>
              </a:extLst>
            </p:cNvPr>
            <p:cNvSpPr txBox="1"/>
            <p:nvPr/>
          </p:nvSpPr>
          <p:spPr>
            <a:xfrm>
              <a:off x="17495997" y="326197"/>
              <a:ext cx="5443945" cy="12105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Mestrado</a:t>
              </a:r>
              <a:r>
                <a:rPr sz="2400" dirty="0"/>
                <a:t> </a:t>
              </a:r>
              <a:r>
                <a:rPr sz="2400" dirty="0" err="1"/>
                <a:t>Integrado</a:t>
              </a:r>
              <a:r>
                <a:rPr sz="2400" dirty="0"/>
                <a:t> </a:t>
              </a:r>
              <a:r>
                <a:rPr sz="2400" dirty="0" err="1"/>
                <a:t>em</a:t>
              </a:r>
              <a:r>
                <a:rPr sz="2400" dirty="0"/>
                <a:t> </a:t>
              </a:r>
              <a:r>
                <a:rPr sz="2400" dirty="0" err="1"/>
                <a:t>Arquitectura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sz="2400" dirty="0" err="1"/>
                <a:t>Ano</a:t>
              </a:r>
              <a:r>
                <a:rPr sz="2400" dirty="0"/>
                <a:t> </a:t>
              </a:r>
              <a:r>
                <a:rPr sz="2400" dirty="0" err="1"/>
                <a:t>Lectivo</a:t>
              </a:r>
              <a:r>
                <a:rPr sz="2400" dirty="0"/>
                <a:t> 202</a:t>
              </a:r>
              <a:r>
                <a:rPr lang="en-GB" sz="2400" dirty="0"/>
                <a:t>3</a:t>
              </a:r>
              <a:r>
                <a:rPr sz="2400" dirty="0"/>
                <a:t>-202</a:t>
              </a:r>
              <a:r>
                <a:rPr lang="en-GB" sz="2400" dirty="0"/>
                <a:t>4</a:t>
              </a:r>
              <a:r>
                <a:rPr sz="2400" dirty="0"/>
                <a:t> 1º </a:t>
              </a:r>
              <a:r>
                <a:rPr sz="2400" dirty="0" err="1"/>
                <a:t>Semestre</a:t>
              </a:r>
              <a:endParaRPr sz="2400" dirty="0"/>
            </a:p>
            <a:p>
              <a:pPr algn="r">
                <a:defRPr b="0">
                  <a:solidFill>
                    <a:srgbClr val="D5D5D5"/>
                  </a:solidFill>
                </a:defRPr>
              </a:pPr>
              <a:r>
                <a:rPr lang="pt-PT" sz="2400" dirty="0"/>
                <a:t>     </a:t>
              </a:r>
              <a:r>
                <a:rPr sz="2400" dirty="0" err="1"/>
                <a:t>Docente</a:t>
              </a:r>
              <a:r>
                <a:rPr sz="2400" dirty="0"/>
                <a:t> - Nuno </a:t>
              </a:r>
              <a:r>
                <a:rPr sz="2400" dirty="0" err="1"/>
                <a:t>Alão</a:t>
              </a:r>
              <a:r>
                <a:rPr lang="pt-PT" sz="2400" dirty="0"/>
                <a:t> </a:t>
              </a:r>
              <a:r>
                <a:rPr sz="2400" dirty="0"/>
                <a:t>             </a:t>
              </a:r>
              <a:r>
                <a:rPr lang="en-GB" sz="2400" dirty="0"/>
                <a:t>2</a:t>
              </a:r>
              <a:r>
                <a:rPr sz="2400" dirty="0"/>
                <a:t>º </a:t>
              </a:r>
              <a:r>
                <a:rPr sz="2400" dirty="0" err="1"/>
                <a:t>Ano</a:t>
              </a:r>
              <a:r>
                <a:rPr sz="2400" dirty="0"/>
                <a:t>  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D70953-4C28-C640-8B39-8EC9594B347E}"/>
              </a:ext>
            </a:extLst>
          </p:cNvPr>
          <p:cNvSpPr txBox="1"/>
          <p:nvPr/>
        </p:nvSpPr>
        <p:spPr>
          <a:xfrm>
            <a:off x="2076887" y="8869886"/>
            <a:ext cx="541435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>
                <a:solidFill>
                  <a:schemeClr val="bg1">
                    <a:lumMod val="65000"/>
                  </a:schemeClr>
                </a:solidFill>
              </a:rPr>
              <a:t>2ª Objeto em </a:t>
            </a:r>
            <a:r>
              <a:rPr lang="pt-PT" sz="1800" dirty="0" err="1">
                <a:solidFill>
                  <a:schemeClr val="bg1">
                    <a:lumMod val="65000"/>
                  </a:schemeClr>
                </a:solidFill>
              </a:rPr>
              <a:t>AutoCAD</a:t>
            </a:r>
            <a:endParaRPr lang="pt-PT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10EF72B-6E41-3044-180A-192A9D4A15ED}"/>
              </a:ext>
            </a:extLst>
          </p:cNvPr>
          <p:cNvSpPr txBox="1"/>
          <p:nvPr/>
        </p:nvSpPr>
        <p:spPr>
          <a:xfrm>
            <a:off x="2076887" y="9335897"/>
            <a:ext cx="541435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Desenho de uma planta</a:t>
            </a:r>
          </a:p>
          <a:p>
            <a:r>
              <a:rPr lang="pt-PT" sz="2400" dirty="0">
                <a:solidFill>
                  <a:schemeClr val="bg1">
                    <a:lumMod val="65000"/>
                  </a:schemeClr>
                </a:solidFill>
              </a:rPr>
              <a:t>Casa António Carlos Siza</a:t>
            </a:r>
          </a:p>
        </p:txBody>
      </p:sp>
      <p:sp>
        <p:nvSpPr>
          <p:cNvPr id="18" name="ÍNDICE">
            <a:extLst>
              <a:ext uri="{FF2B5EF4-FFF2-40B4-BE49-F238E27FC236}">
                <a16:creationId xmlns:a16="http://schemas.microsoft.com/office/drawing/2014/main" id="{718EDC85-AEC8-0EC2-787B-1BE3F319F578}"/>
              </a:ext>
            </a:extLst>
          </p:cNvPr>
          <p:cNvSpPr txBox="1"/>
          <p:nvPr/>
        </p:nvSpPr>
        <p:spPr>
          <a:xfrm>
            <a:off x="9152666" y="2167742"/>
            <a:ext cx="9200274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>
                <a:solidFill>
                  <a:srgbClr val="929292"/>
                </a:solidFill>
              </a:defRPr>
            </a:lvl1pPr>
          </a:lstStyle>
          <a:p>
            <a:pPr algn="l"/>
            <a:r>
              <a:rPr lang="pt-PT" sz="3200" dirty="0"/>
              <a:t>Comandos utilizados:</a:t>
            </a:r>
            <a:endParaRPr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97806D-12BB-5E24-4673-EC7A348C87B2}"/>
              </a:ext>
            </a:extLst>
          </p:cNvPr>
          <p:cNvSpPr txBox="1"/>
          <p:nvPr/>
        </p:nvSpPr>
        <p:spPr>
          <a:xfrm>
            <a:off x="8723474" y="3114464"/>
            <a:ext cx="14165447" cy="6124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ATTACH</a:t>
            </a:r>
            <a:r>
              <a:rPr lang="pt-PT" sz="2800" dirty="0">
                <a:solidFill>
                  <a:schemeClr val="tx1"/>
                </a:solidFill>
              </a:rPr>
              <a:t> – colocação de uma imagem no </a:t>
            </a:r>
            <a:r>
              <a:rPr lang="pt-PT" sz="2800" dirty="0" err="1">
                <a:solidFill>
                  <a:schemeClr val="tx1"/>
                </a:solidFill>
              </a:rPr>
              <a:t>Model</a:t>
            </a:r>
            <a:r>
              <a:rPr lang="pt-PT" sz="2800" dirty="0">
                <a:solidFill>
                  <a:schemeClr val="tx1"/>
                </a:solidFill>
              </a:rPr>
              <a:t> do </a:t>
            </a:r>
            <a:r>
              <a:rPr lang="pt-PT" sz="2800" dirty="0" err="1">
                <a:solidFill>
                  <a:schemeClr val="tx1"/>
                </a:solidFill>
              </a:rPr>
              <a:t>AutoCAD</a:t>
            </a:r>
            <a:r>
              <a:rPr lang="pt-PT" sz="2800" dirty="0">
                <a:solidFill>
                  <a:schemeClr val="tx1"/>
                </a:solidFill>
              </a:rPr>
              <a:t> (criar </a:t>
            </a:r>
            <a:r>
              <a:rPr lang="pt-PT" sz="2800" dirty="0" err="1">
                <a:solidFill>
                  <a:schemeClr val="tx1"/>
                </a:solidFill>
              </a:rPr>
              <a:t>layer</a:t>
            </a:r>
            <a:r>
              <a:rPr lang="pt-PT" sz="2800" dirty="0">
                <a:solidFill>
                  <a:schemeClr val="tx1"/>
                </a:solidFill>
              </a:rPr>
              <a:t> para tal)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DISTÂNCIA</a:t>
            </a:r>
            <a:r>
              <a:rPr lang="pt-PT" sz="2800" dirty="0">
                <a:solidFill>
                  <a:schemeClr val="tx1"/>
                </a:solidFill>
              </a:rPr>
              <a:t> – DIST &lt; selecionar ponto inicial &lt; selecionar ponto final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LIST</a:t>
            </a:r>
            <a:r>
              <a:rPr lang="pt-PT" sz="2800" dirty="0">
                <a:solidFill>
                  <a:schemeClr val="tx1"/>
                </a:solidFill>
              </a:rPr>
              <a:t> – Compreender as características apresentadas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LINETYPE</a:t>
            </a:r>
            <a:r>
              <a:rPr lang="pt-PT" sz="2800" dirty="0">
                <a:solidFill>
                  <a:schemeClr val="tx1"/>
                </a:solidFill>
              </a:rPr>
              <a:t> – escolher o tipo de linha apropriada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COLOR</a:t>
            </a:r>
            <a:r>
              <a:rPr lang="pt-PT" sz="2800" dirty="0">
                <a:solidFill>
                  <a:schemeClr val="tx1"/>
                </a:solidFill>
              </a:rPr>
              <a:t> – LAYER &lt; selecionar quadrado de cor e alterar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OFFSET</a:t>
            </a:r>
            <a:r>
              <a:rPr lang="pt-PT" sz="2800" dirty="0">
                <a:solidFill>
                  <a:schemeClr val="tx1"/>
                </a:solidFill>
              </a:rPr>
              <a:t> – OF &lt; definir a distância pretendida e selecionar a direção com o rato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SCALE</a:t>
            </a:r>
            <a:r>
              <a:rPr lang="pt-PT" sz="2800" dirty="0">
                <a:solidFill>
                  <a:schemeClr val="tx1"/>
                </a:solidFill>
              </a:rPr>
              <a:t> – alterar a escala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TRIM</a:t>
            </a:r>
            <a:r>
              <a:rPr lang="pt-PT" sz="2800" dirty="0">
                <a:solidFill>
                  <a:schemeClr val="tx1"/>
                </a:solidFill>
              </a:rPr>
              <a:t> – retirar linhas desnecessárias – estas têm de estar em contacto com outras/ter um limite. </a:t>
            </a:r>
            <a:r>
              <a:rPr lang="pt-PT" sz="2800" dirty="0" err="1">
                <a:solidFill>
                  <a:schemeClr val="tx1"/>
                </a:solidFill>
              </a:rPr>
              <a:t>ex</a:t>
            </a:r>
            <a:r>
              <a:rPr lang="pt-PT" sz="2800" dirty="0">
                <a:solidFill>
                  <a:schemeClr val="tx1"/>
                </a:solidFill>
              </a:rPr>
              <a:t>: apagar partes de duas linhas perpendiculares. 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OPTIONS – no caso, alterou-se a cor do cursor – Display &lt; </a:t>
            </a:r>
            <a:r>
              <a:rPr lang="pt-PT" sz="2800" dirty="0" err="1">
                <a:solidFill>
                  <a:schemeClr val="tx1"/>
                </a:solidFill>
              </a:rPr>
              <a:t>Colors</a:t>
            </a:r>
            <a:r>
              <a:rPr lang="pt-PT" sz="2800" dirty="0">
                <a:solidFill>
                  <a:schemeClr val="tx1"/>
                </a:solidFill>
              </a:rPr>
              <a:t> &lt; 2D </a:t>
            </a:r>
            <a:r>
              <a:rPr lang="pt-PT" sz="2800" dirty="0" err="1">
                <a:solidFill>
                  <a:schemeClr val="tx1"/>
                </a:solidFill>
              </a:rPr>
              <a:t>model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space</a:t>
            </a:r>
            <a:r>
              <a:rPr lang="pt-PT" sz="2800" dirty="0">
                <a:solidFill>
                  <a:schemeClr val="tx1"/>
                </a:solidFill>
              </a:rPr>
              <a:t> &lt; </a:t>
            </a:r>
            <a:r>
              <a:rPr lang="pt-PT" sz="2800" dirty="0" err="1">
                <a:solidFill>
                  <a:schemeClr val="tx1"/>
                </a:solidFill>
              </a:rPr>
              <a:t>Crosshairs</a:t>
            </a:r>
            <a:r>
              <a:rPr lang="pt-PT" sz="2800" dirty="0">
                <a:solidFill>
                  <a:schemeClr val="tx1"/>
                </a:solidFill>
              </a:rPr>
              <a:t> &lt; Color x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  <a:highlight>
                  <a:srgbClr val="C0C0C0"/>
                </a:highlight>
              </a:rPr>
              <a:t>OSNAP</a:t>
            </a:r>
            <a:r>
              <a:rPr lang="pt-PT" sz="2800" dirty="0">
                <a:solidFill>
                  <a:schemeClr val="tx1"/>
                </a:solidFill>
              </a:rPr>
              <a:t> – Configurações/ </a:t>
            </a:r>
            <a:r>
              <a:rPr lang="pt-PT" sz="2800" dirty="0" err="1">
                <a:solidFill>
                  <a:schemeClr val="tx1"/>
                </a:solidFill>
              </a:rPr>
              <a:t>Drafting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Settings</a:t>
            </a:r>
            <a:r>
              <a:rPr lang="pt-PT" sz="2800" dirty="0">
                <a:solidFill>
                  <a:schemeClr val="tx1"/>
                </a:solidFill>
              </a:rPr>
              <a:t>, no qual se selecionou: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                  </a:t>
            </a:r>
            <a:r>
              <a:rPr lang="pt-PT" sz="2800" dirty="0" err="1">
                <a:solidFill>
                  <a:schemeClr val="tx1"/>
                </a:solidFill>
              </a:rPr>
              <a:t>Object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Snap</a:t>
            </a:r>
            <a:r>
              <a:rPr lang="pt-PT" sz="2800" dirty="0">
                <a:solidFill>
                  <a:schemeClr val="tx1"/>
                </a:solidFill>
              </a:rPr>
              <a:t> &lt; </a:t>
            </a:r>
            <a:r>
              <a:rPr lang="pt-PT" sz="2800" dirty="0" err="1">
                <a:solidFill>
                  <a:schemeClr val="tx1"/>
                </a:solidFill>
              </a:rPr>
              <a:t>Endpoint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  <a:r>
              <a:rPr lang="pt-PT" sz="2800" dirty="0" err="1">
                <a:solidFill>
                  <a:schemeClr val="tx1"/>
                </a:solidFill>
              </a:rPr>
              <a:t>Midpoint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  <a:r>
              <a:rPr lang="pt-PT" sz="2800" dirty="0" err="1">
                <a:solidFill>
                  <a:schemeClr val="tx1"/>
                </a:solidFill>
              </a:rPr>
              <a:t>Center</a:t>
            </a:r>
            <a:r>
              <a:rPr lang="pt-PT" sz="2800" dirty="0">
                <a:solidFill>
                  <a:schemeClr val="tx1"/>
                </a:solidFill>
              </a:rPr>
              <a:t>; </a:t>
            </a:r>
            <a:r>
              <a:rPr lang="pt-PT" sz="2800" dirty="0" err="1">
                <a:solidFill>
                  <a:schemeClr val="tx1"/>
                </a:solidFill>
              </a:rPr>
              <a:t>Geometric</a:t>
            </a:r>
            <a:r>
              <a:rPr lang="pt-PT" sz="2800" dirty="0">
                <a:solidFill>
                  <a:schemeClr val="tx1"/>
                </a:solidFill>
              </a:rPr>
              <a:t> </a:t>
            </a:r>
            <a:r>
              <a:rPr lang="pt-PT" sz="2800" dirty="0" err="1">
                <a:solidFill>
                  <a:schemeClr val="tx1"/>
                </a:solidFill>
              </a:rPr>
              <a:t>Center</a:t>
            </a:r>
            <a:r>
              <a:rPr lang="pt-PT" sz="2800" dirty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pt-PT" sz="2800" dirty="0">
                <a:solidFill>
                  <a:schemeClr val="tx1"/>
                </a:solidFill>
              </a:rPr>
              <a:t>                     </a:t>
            </a:r>
            <a:r>
              <a:rPr lang="pt-PT" sz="2800" dirty="0" err="1">
                <a:solidFill>
                  <a:schemeClr val="tx1"/>
                </a:solidFill>
              </a:rPr>
              <a:t>Intersection</a:t>
            </a:r>
            <a:r>
              <a:rPr lang="pt-PT" sz="2800" dirty="0">
                <a:solidFill>
                  <a:schemeClr val="tx1"/>
                </a:solidFill>
              </a:rPr>
              <a:t>; Perpendicular</a:t>
            </a:r>
          </a:p>
        </p:txBody>
      </p:sp>
      <p:pic>
        <p:nvPicPr>
          <p:cNvPr id="5" name="Imagem 4" descr="Uma imagem com desenho, esboço, arte, design&#10;&#10;Descrição gerada automaticamente">
            <a:extLst>
              <a:ext uri="{FF2B5EF4-FFF2-40B4-BE49-F238E27FC236}">
                <a16:creationId xmlns:a16="http://schemas.microsoft.com/office/drawing/2014/main" id="{9F444E22-02AC-2701-978A-180FBEF07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0" r="7164"/>
          <a:stretch/>
        </p:blipFill>
        <p:spPr>
          <a:xfrm>
            <a:off x="1097280" y="3114464"/>
            <a:ext cx="7214075" cy="52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709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1351</Words>
  <Application>Microsoft Office PowerPoint</Application>
  <PresentationFormat>Personalizados</PresentationFormat>
  <Paragraphs>206</Paragraphs>
  <Slides>16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2" baseType="lpstr">
      <vt:lpstr>Arial</vt:lpstr>
      <vt:lpstr>Helvetica</vt:lpstr>
      <vt:lpstr>Helvetica Neue</vt:lpstr>
      <vt:lpstr>Helvetica Neue Light</vt:lpstr>
      <vt:lpstr>Helvetica Neue Medium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Miguel Alão Soares Gomes</dc:creator>
  <cp:lastModifiedBy>Maria Beatriz Baltazar</cp:lastModifiedBy>
  <cp:revision>15</cp:revision>
  <dcterms:modified xsi:type="dcterms:W3CDTF">2023-10-26T12:22:52Z</dcterms:modified>
</cp:coreProperties>
</file>